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266225" y="0"/>
            <a:ext cx="5837874" cy="3927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633915"/>
            <a:ext cx="6903514" cy="4674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872960" y="0"/>
            <a:ext cx="4694730" cy="3948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91162" y="4590699"/>
            <a:ext cx="14521774" cy="779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6264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9554" y="2282653"/>
            <a:ext cx="7843520" cy="635"/>
          </a:xfrm>
          <a:custGeom>
            <a:avLst/>
            <a:gdLst/>
            <a:ahLst/>
            <a:cxnLst/>
            <a:rect l="l" t="t" r="r" b="b"/>
            <a:pathLst>
              <a:path w="7843520" h="635">
                <a:moveTo>
                  <a:pt x="0" y="0"/>
                </a:moveTo>
                <a:lnTo>
                  <a:pt x="7842949" y="153"/>
                </a:lnTo>
              </a:path>
            </a:pathLst>
          </a:custGeom>
          <a:ln w="10470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6404" y="1384295"/>
            <a:ext cx="510730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6404" y="2013074"/>
            <a:ext cx="8525510" cy="7679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d@insights-mpc.com" TargetMode="External"/><Relationship Id="rId2" Type="http://schemas.openxmlformats.org/officeDocument/2006/relationships/hyperlink" Target="mailto:kw@insights-mpc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49862" y="5055017"/>
            <a:ext cx="1251902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273165" algn="l"/>
                <a:tab pos="6533515" algn="l"/>
              </a:tabLst>
            </a:pPr>
            <a:r>
              <a:rPr sz="2600" spc="-100" dirty="0">
                <a:solidFill>
                  <a:srgbClr val="62647B"/>
                </a:solidFill>
                <a:latin typeface="Arial"/>
                <a:cs typeface="Arial"/>
              </a:rPr>
              <a:t>RESTORING</a:t>
            </a:r>
            <a:r>
              <a:rPr sz="2600" spc="25" dirty="0">
                <a:solidFill>
                  <a:srgbClr val="62647B"/>
                </a:solidFill>
                <a:latin typeface="Arial"/>
                <a:cs typeface="Arial"/>
              </a:rPr>
              <a:t> </a:t>
            </a:r>
            <a:r>
              <a:rPr sz="2600" spc="-65" dirty="0">
                <a:solidFill>
                  <a:srgbClr val="62647B"/>
                </a:solidFill>
                <a:latin typeface="Arial"/>
                <a:cs typeface="Arial"/>
              </a:rPr>
              <a:t>COMMUNITY</a:t>
            </a:r>
            <a:r>
              <a:rPr sz="2600" spc="30" dirty="0">
                <a:solidFill>
                  <a:srgbClr val="62647B"/>
                </a:solidFill>
                <a:latin typeface="Arial"/>
                <a:cs typeface="Arial"/>
              </a:rPr>
              <a:t> </a:t>
            </a:r>
            <a:r>
              <a:rPr sz="2600" spc="-90" dirty="0">
                <a:solidFill>
                  <a:srgbClr val="62647B"/>
                </a:solidFill>
                <a:latin typeface="Arial"/>
                <a:cs typeface="Arial"/>
              </a:rPr>
              <a:t>CONFIDENCE	|	</a:t>
            </a:r>
            <a:r>
              <a:rPr sz="2600" spc="-95" dirty="0">
                <a:solidFill>
                  <a:srgbClr val="62647B"/>
                </a:solidFill>
                <a:latin typeface="Arial"/>
                <a:cs typeface="Arial"/>
              </a:rPr>
              <a:t>PROTECTING </a:t>
            </a:r>
            <a:r>
              <a:rPr sz="2600" spc="-55" dirty="0">
                <a:solidFill>
                  <a:srgbClr val="62647B"/>
                </a:solidFill>
                <a:latin typeface="Arial"/>
                <a:cs typeface="Arial"/>
              </a:rPr>
              <a:t>AND </a:t>
            </a:r>
            <a:r>
              <a:rPr sz="2600" spc="-65" dirty="0">
                <a:solidFill>
                  <a:srgbClr val="62647B"/>
                </a:solidFill>
                <a:latin typeface="Arial"/>
                <a:cs typeface="Arial"/>
              </a:rPr>
              <a:t>ENABLING</a:t>
            </a:r>
            <a:r>
              <a:rPr sz="2600" spc="175" dirty="0">
                <a:solidFill>
                  <a:srgbClr val="62647B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62647B"/>
                </a:solidFill>
                <a:latin typeface="Arial"/>
                <a:cs typeface="Arial"/>
              </a:rPr>
              <a:t>SOCIETY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784"/>
            <a:ext cx="4231521" cy="3937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5570" y="0"/>
            <a:ext cx="6069228" cy="3939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2836" y="6624815"/>
            <a:ext cx="7117680" cy="4683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59571" y="6641134"/>
            <a:ext cx="7744528" cy="46674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A picture containing cat&#10;&#10;Description automatically generated">
            <a:extLst>
              <a:ext uri="{FF2B5EF4-FFF2-40B4-BE49-F238E27FC236}">
                <a16:creationId xmlns:a16="http://schemas.microsoft.com/office/drawing/2014/main" id="{93D281E0-35A1-4450-A0AC-811B9459A1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4054475"/>
            <a:ext cx="3200400" cy="24414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7916" y="2663026"/>
            <a:ext cx="12255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1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7916" y="3789275"/>
            <a:ext cx="12255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1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7329" y="2607299"/>
            <a:ext cx="13940790" cy="15951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40"/>
              </a:spcBef>
            </a:pPr>
            <a:r>
              <a:rPr sz="2900" spc="-30" dirty="0">
                <a:solidFill>
                  <a:srgbClr val="747474"/>
                </a:solidFill>
                <a:latin typeface="Arial"/>
                <a:cs typeface="Arial"/>
              </a:rPr>
              <a:t>YOU </a:t>
            </a:r>
            <a:r>
              <a:rPr sz="2900" spc="-105" dirty="0">
                <a:solidFill>
                  <a:srgbClr val="747474"/>
                </a:solidFill>
                <a:latin typeface="Arial"/>
                <a:cs typeface="Arial"/>
              </a:rPr>
              <a:t>ARE </a:t>
            </a:r>
            <a:r>
              <a:rPr sz="2900" spc="-65" dirty="0">
                <a:solidFill>
                  <a:srgbClr val="747474"/>
                </a:solidFill>
                <a:latin typeface="Arial"/>
                <a:cs typeface="Arial"/>
              </a:rPr>
              <a:t>PROTECTING </a:t>
            </a:r>
            <a:r>
              <a:rPr sz="2900" spc="-30" dirty="0">
                <a:solidFill>
                  <a:srgbClr val="747474"/>
                </a:solidFill>
                <a:latin typeface="Arial"/>
                <a:cs typeface="Arial"/>
              </a:rPr>
              <a:t>AND </a:t>
            </a:r>
            <a:r>
              <a:rPr sz="2900" spc="-50" dirty="0">
                <a:solidFill>
                  <a:srgbClr val="747474"/>
                </a:solidFill>
                <a:latin typeface="Arial"/>
                <a:cs typeface="Arial"/>
              </a:rPr>
              <a:t>EQUIPPING </a:t>
            </a:r>
            <a:r>
              <a:rPr sz="2900" spc="-20" dirty="0">
                <a:solidFill>
                  <a:srgbClr val="747474"/>
                </a:solidFill>
                <a:latin typeface="Arial"/>
                <a:cs typeface="Arial"/>
              </a:rPr>
              <a:t>COMMUNITIES </a:t>
            </a:r>
            <a:r>
              <a:rPr sz="2900" spc="-30" dirty="0">
                <a:solidFill>
                  <a:srgbClr val="747474"/>
                </a:solidFill>
                <a:latin typeface="Arial"/>
                <a:cs typeface="Arial"/>
              </a:rPr>
              <a:t>AND  </a:t>
            </a:r>
            <a:r>
              <a:rPr sz="2900" spc="-75" dirty="0">
                <a:solidFill>
                  <a:srgbClr val="747474"/>
                </a:solidFill>
                <a:latin typeface="Arial"/>
                <a:cs typeface="Arial"/>
              </a:rPr>
              <a:t>RESTORING </a:t>
            </a:r>
            <a:r>
              <a:rPr sz="2900" spc="-55" dirty="0">
                <a:solidFill>
                  <a:srgbClr val="747474"/>
                </a:solidFill>
                <a:latin typeface="Arial"/>
                <a:cs typeface="Arial"/>
              </a:rPr>
              <a:t>CONFIDENCE </a:t>
            </a:r>
            <a:r>
              <a:rPr sz="2900" spc="-25" dirty="0">
                <a:solidFill>
                  <a:srgbClr val="747474"/>
                </a:solidFill>
                <a:latin typeface="Arial"/>
                <a:cs typeface="Arial"/>
              </a:rPr>
              <a:t>IN </a:t>
            </a:r>
            <a:r>
              <a:rPr sz="2900" spc="-85" dirty="0">
                <a:solidFill>
                  <a:srgbClr val="747474"/>
                </a:solidFill>
                <a:latin typeface="Arial"/>
                <a:cs typeface="Arial"/>
              </a:rPr>
              <a:t>THE</a:t>
            </a:r>
            <a:r>
              <a:rPr sz="2900" spc="15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747474"/>
                </a:solidFill>
                <a:latin typeface="Arial"/>
                <a:cs typeface="Arial"/>
              </a:rPr>
              <a:t>COMMUNITY</a:t>
            </a: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900" spc="-50" dirty="0">
                <a:solidFill>
                  <a:srgbClr val="747474"/>
                </a:solidFill>
                <a:latin typeface="Arial"/>
                <a:cs typeface="Arial"/>
              </a:rPr>
              <a:t>SECURING </a:t>
            </a:r>
            <a:r>
              <a:rPr sz="2900" spc="-85" dirty="0">
                <a:solidFill>
                  <a:srgbClr val="747474"/>
                </a:solidFill>
                <a:latin typeface="Arial"/>
                <a:cs typeface="Arial"/>
              </a:rPr>
              <a:t>THE </a:t>
            </a:r>
            <a:r>
              <a:rPr sz="2900" spc="-50" dirty="0">
                <a:solidFill>
                  <a:srgbClr val="747474"/>
                </a:solidFill>
                <a:latin typeface="Arial"/>
                <a:cs typeface="Arial"/>
              </a:rPr>
              <a:t>PRODUCTS </a:t>
            </a:r>
            <a:r>
              <a:rPr sz="2900" spc="-75" dirty="0">
                <a:solidFill>
                  <a:srgbClr val="008F00"/>
                </a:solidFill>
                <a:latin typeface="Arial"/>
                <a:cs typeface="Arial"/>
              </a:rPr>
              <a:t>TO MEET </a:t>
            </a:r>
            <a:r>
              <a:rPr sz="2900" spc="-85" dirty="0">
                <a:solidFill>
                  <a:srgbClr val="008F00"/>
                </a:solidFill>
                <a:latin typeface="Arial"/>
                <a:cs typeface="Arial"/>
              </a:rPr>
              <a:t>THE </a:t>
            </a:r>
            <a:r>
              <a:rPr sz="2900" spc="-70" dirty="0">
                <a:solidFill>
                  <a:srgbClr val="008F00"/>
                </a:solidFill>
                <a:latin typeface="Arial"/>
                <a:cs typeface="Arial"/>
              </a:rPr>
              <a:t>URGENT </a:t>
            </a:r>
            <a:r>
              <a:rPr sz="2900" spc="-85" dirty="0">
                <a:solidFill>
                  <a:srgbClr val="008F00"/>
                </a:solidFill>
                <a:latin typeface="Arial"/>
                <a:cs typeface="Arial"/>
              </a:rPr>
              <a:t>NEEDS </a:t>
            </a:r>
            <a:r>
              <a:rPr sz="2900" spc="-75" dirty="0">
                <a:solidFill>
                  <a:srgbClr val="747474"/>
                </a:solidFill>
                <a:latin typeface="Arial"/>
                <a:cs typeface="Arial"/>
              </a:rPr>
              <a:t>OF </a:t>
            </a:r>
            <a:r>
              <a:rPr sz="2900" spc="-85" dirty="0">
                <a:solidFill>
                  <a:srgbClr val="747474"/>
                </a:solidFill>
                <a:latin typeface="Arial"/>
                <a:cs typeface="Arial"/>
              </a:rPr>
              <a:t>THE</a:t>
            </a:r>
            <a:r>
              <a:rPr sz="2900" spc="-8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747474"/>
                </a:solidFill>
                <a:latin typeface="Arial"/>
                <a:cs typeface="Arial"/>
              </a:rPr>
              <a:t>PUBLIC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7916" y="5551735"/>
            <a:ext cx="12255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1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7916" y="6677983"/>
            <a:ext cx="12255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1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7329" y="5496007"/>
            <a:ext cx="14494510" cy="15951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1311275">
              <a:lnSpc>
                <a:spcPct val="101899"/>
              </a:lnSpc>
              <a:spcBef>
                <a:spcPts val="40"/>
              </a:spcBef>
            </a:pPr>
            <a:r>
              <a:rPr sz="2900" spc="-30" dirty="0">
                <a:solidFill>
                  <a:srgbClr val="747474"/>
                </a:solidFill>
                <a:latin typeface="Arial"/>
                <a:cs typeface="Arial"/>
              </a:rPr>
              <a:t>YOU </a:t>
            </a:r>
            <a:r>
              <a:rPr sz="2900" spc="-105" dirty="0">
                <a:solidFill>
                  <a:srgbClr val="747474"/>
                </a:solidFill>
                <a:latin typeface="Arial"/>
                <a:cs typeface="Arial"/>
              </a:rPr>
              <a:t>ARE </a:t>
            </a:r>
            <a:r>
              <a:rPr sz="2900" spc="-85" dirty="0">
                <a:solidFill>
                  <a:srgbClr val="008F00"/>
                </a:solidFill>
                <a:latin typeface="Arial"/>
                <a:cs typeface="Arial"/>
              </a:rPr>
              <a:t>TAKING </a:t>
            </a:r>
            <a:r>
              <a:rPr sz="2900" spc="-40" dirty="0">
                <a:solidFill>
                  <a:srgbClr val="008F00"/>
                </a:solidFill>
                <a:latin typeface="Arial"/>
                <a:cs typeface="Arial"/>
              </a:rPr>
              <a:t>ACTION </a:t>
            </a:r>
            <a:r>
              <a:rPr sz="2900" spc="-75" dirty="0">
                <a:solidFill>
                  <a:srgbClr val="747474"/>
                </a:solidFill>
                <a:latin typeface="Arial"/>
                <a:cs typeface="Arial"/>
              </a:rPr>
              <a:t>TO </a:t>
            </a:r>
            <a:r>
              <a:rPr sz="2900" spc="-80" dirty="0">
                <a:solidFill>
                  <a:srgbClr val="747474"/>
                </a:solidFill>
                <a:latin typeface="Arial"/>
                <a:cs typeface="Arial"/>
              </a:rPr>
              <a:t>PROTECT </a:t>
            </a:r>
            <a:r>
              <a:rPr sz="2900" spc="-70" dirty="0">
                <a:solidFill>
                  <a:srgbClr val="747474"/>
                </a:solidFill>
                <a:latin typeface="Arial"/>
                <a:cs typeface="Arial"/>
              </a:rPr>
              <a:t>ESSENTIAL </a:t>
            </a:r>
            <a:r>
              <a:rPr sz="2900" spc="-75" dirty="0">
                <a:solidFill>
                  <a:srgbClr val="747474"/>
                </a:solidFill>
                <a:latin typeface="Arial"/>
                <a:cs typeface="Arial"/>
              </a:rPr>
              <a:t>WORKERS </a:t>
            </a:r>
            <a:r>
              <a:rPr sz="2900" spc="-30" dirty="0">
                <a:solidFill>
                  <a:srgbClr val="747474"/>
                </a:solidFill>
                <a:latin typeface="Arial"/>
                <a:cs typeface="Arial"/>
              </a:rPr>
              <a:t>AND </a:t>
            </a:r>
            <a:r>
              <a:rPr sz="2900" spc="-5" dirty="0">
                <a:solidFill>
                  <a:srgbClr val="747474"/>
                </a:solidFill>
                <a:latin typeface="Arial"/>
                <a:cs typeface="Arial"/>
              </a:rPr>
              <a:t>PUBLIC  </a:t>
            </a:r>
            <a:r>
              <a:rPr sz="2900" spc="-110" dirty="0">
                <a:solidFill>
                  <a:srgbClr val="747474"/>
                </a:solidFill>
                <a:latin typeface="Arial"/>
                <a:cs typeface="Arial"/>
              </a:rPr>
              <a:t>SERVANTS </a:t>
            </a:r>
            <a:r>
              <a:rPr sz="2900" spc="-50" dirty="0">
                <a:solidFill>
                  <a:srgbClr val="747474"/>
                </a:solidFill>
                <a:latin typeface="Arial"/>
                <a:cs typeface="Arial"/>
              </a:rPr>
              <a:t>AS </a:t>
            </a:r>
            <a:r>
              <a:rPr sz="2900" spc="-80" dirty="0">
                <a:solidFill>
                  <a:srgbClr val="747474"/>
                </a:solidFill>
                <a:latin typeface="Arial"/>
                <a:cs typeface="Arial"/>
              </a:rPr>
              <a:t>THEY </a:t>
            </a:r>
            <a:r>
              <a:rPr sz="2900" spc="-65" dirty="0">
                <a:solidFill>
                  <a:srgbClr val="747474"/>
                </a:solidFill>
                <a:latin typeface="Arial"/>
                <a:cs typeface="Arial"/>
              </a:rPr>
              <a:t>RESPOND </a:t>
            </a:r>
            <a:r>
              <a:rPr sz="2900" spc="-75" dirty="0">
                <a:solidFill>
                  <a:srgbClr val="747474"/>
                </a:solidFill>
                <a:latin typeface="Arial"/>
                <a:cs typeface="Arial"/>
              </a:rPr>
              <a:t>TO </a:t>
            </a:r>
            <a:r>
              <a:rPr sz="2900" spc="-85" dirty="0">
                <a:solidFill>
                  <a:srgbClr val="747474"/>
                </a:solidFill>
                <a:latin typeface="Arial"/>
                <a:cs typeface="Arial"/>
              </a:rPr>
              <a:t>THE NEEDS </a:t>
            </a:r>
            <a:r>
              <a:rPr sz="2900" spc="-75" dirty="0">
                <a:solidFill>
                  <a:srgbClr val="747474"/>
                </a:solidFill>
                <a:latin typeface="Arial"/>
                <a:cs typeface="Arial"/>
              </a:rPr>
              <a:t>OF </a:t>
            </a:r>
            <a:r>
              <a:rPr sz="2900" spc="-85" dirty="0">
                <a:solidFill>
                  <a:srgbClr val="747474"/>
                </a:solidFill>
                <a:latin typeface="Arial"/>
                <a:cs typeface="Arial"/>
              </a:rPr>
              <a:t>THE</a:t>
            </a:r>
            <a:r>
              <a:rPr sz="2900" spc="62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747474"/>
                </a:solidFill>
                <a:latin typeface="Arial"/>
                <a:cs typeface="Arial"/>
              </a:rPr>
              <a:t>COMMUNITY</a:t>
            </a: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900" spc="-110" dirty="0">
                <a:solidFill>
                  <a:srgbClr val="747474"/>
                </a:solidFill>
                <a:latin typeface="Arial"/>
                <a:cs typeface="Arial"/>
              </a:rPr>
              <a:t>FACILITATING </a:t>
            </a:r>
            <a:r>
              <a:rPr sz="2900" spc="-75" dirty="0">
                <a:solidFill>
                  <a:srgbClr val="747474"/>
                </a:solidFill>
                <a:latin typeface="Arial"/>
                <a:cs typeface="Arial"/>
              </a:rPr>
              <a:t>WORKERS </a:t>
            </a:r>
            <a:r>
              <a:rPr sz="2900" spc="-30" dirty="0">
                <a:solidFill>
                  <a:srgbClr val="747474"/>
                </a:solidFill>
                <a:latin typeface="Arial"/>
                <a:cs typeface="Arial"/>
              </a:rPr>
              <a:t>AND </a:t>
            </a:r>
            <a:r>
              <a:rPr sz="2900" spc="-90" dirty="0">
                <a:solidFill>
                  <a:srgbClr val="747474"/>
                </a:solidFill>
                <a:latin typeface="Arial"/>
                <a:cs typeface="Arial"/>
              </a:rPr>
              <a:t>GATHERINGS </a:t>
            </a:r>
            <a:r>
              <a:rPr sz="2900" spc="-30" dirty="0">
                <a:solidFill>
                  <a:srgbClr val="747474"/>
                </a:solidFill>
                <a:latin typeface="Arial"/>
                <a:cs typeface="Arial"/>
              </a:rPr>
              <a:t>AND </a:t>
            </a:r>
            <a:r>
              <a:rPr sz="2900" spc="-5" dirty="0">
                <a:solidFill>
                  <a:srgbClr val="008F00"/>
                </a:solidFill>
                <a:latin typeface="Arial"/>
                <a:cs typeface="Arial"/>
              </a:rPr>
              <a:t>MAKING PUBLIC </a:t>
            </a:r>
            <a:r>
              <a:rPr sz="2900" spc="-65" dirty="0">
                <a:solidFill>
                  <a:srgbClr val="008F00"/>
                </a:solidFill>
                <a:latin typeface="Arial"/>
                <a:cs typeface="Arial"/>
              </a:rPr>
              <a:t>ASSEMBLY</a:t>
            </a:r>
            <a:r>
              <a:rPr sz="2900" spc="370" dirty="0">
                <a:solidFill>
                  <a:srgbClr val="008F00"/>
                </a:solidFill>
                <a:latin typeface="Arial"/>
                <a:cs typeface="Arial"/>
              </a:rPr>
              <a:t> </a:t>
            </a:r>
            <a:r>
              <a:rPr sz="2900" spc="-90" dirty="0">
                <a:solidFill>
                  <a:srgbClr val="008F00"/>
                </a:solidFill>
                <a:latin typeface="Arial"/>
                <a:cs typeface="Arial"/>
              </a:rPr>
              <a:t>SAFE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7916" y="8440442"/>
            <a:ext cx="12255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1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7916" y="9566691"/>
            <a:ext cx="12255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1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7329" y="8384715"/>
            <a:ext cx="14516100" cy="15951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40"/>
              </a:spcBef>
            </a:pPr>
            <a:r>
              <a:rPr sz="2900" spc="-70" dirty="0">
                <a:solidFill>
                  <a:srgbClr val="747474"/>
                </a:solidFill>
                <a:latin typeface="Arial"/>
                <a:cs typeface="Arial"/>
              </a:rPr>
              <a:t>DEMONSTRATING </a:t>
            </a:r>
            <a:r>
              <a:rPr sz="2900" spc="-50" dirty="0">
                <a:solidFill>
                  <a:srgbClr val="747474"/>
                </a:solidFill>
                <a:latin typeface="Arial"/>
                <a:cs typeface="Arial"/>
              </a:rPr>
              <a:t>YOUR </a:t>
            </a:r>
            <a:r>
              <a:rPr sz="2900" spc="-45" dirty="0">
                <a:solidFill>
                  <a:srgbClr val="008F00"/>
                </a:solidFill>
                <a:latin typeface="Arial"/>
                <a:cs typeface="Arial"/>
              </a:rPr>
              <a:t>CONCERN </a:t>
            </a:r>
            <a:r>
              <a:rPr sz="2900" spc="-85" dirty="0">
                <a:solidFill>
                  <a:srgbClr val="747474"/>
                </a:solidFill>
                <a:latin typeface="Arial"/>
                <a:cs typeface="Arial"/>
              </a:rPr>
              <a:t>FOR THE SAFETY </a:t>
            </a:r>
            <a:r>
              <a:rPr sz="2900" spc="-75" dirty="0">
                <a:solidFill>
                  <a:srgbClr val="747474"/>
                </a:solidFill>
                <a:latin typeface="Arial"/>
                <a:cs typeface="Arial"/>
              </a:rPr>
              <a:t>OF </a:t>
            </a:r>
            <a:r>
              <a:rPr sz="2900" spc="-70" dirty="0">
                <a:solidFill>
                  <a:srgbClr val="747474"/>
                </a:solidFill>
                <a:latin typeface="Arial"/>
                <a:cs typeface="Arial"/>
              </a:rPr>
              <a:t>FRONT </a:t>
            </a:r>
            <a:r>
              <a:rPr sz="2900" spc="-50" dirty="0">
                <a:solidFill>
                  <a:srgbClr val="747474"/>
                </a:solidFill>
                <a:latin typeface="Arial"/>
                <a:cs typeface="Arial"/>
              </a:rPr>
              <a:t>LINE </a:t>
            </a:r>
            <a:r>
              <a:rPr sz="2900" spc="-95" dirty="0">
                <a:solidFill>
                  <a:srgbClr val="747474"/>
                </a:solidFill>
                <a:latin typeface="Arial"/>
                <a:cs typeface="Arial"/>
              </a:rPr>
              <a:t>HEALTH </a:t>
            </a:r>
            <a:r>
              <a:rPr sz="2900" spc="-30" dirty="0">
                <a:solidFill>
                  <a:srgbClr val="747474"/>
                </a:solidFill>
                <a:latin typeface="Arial"/>
                <a:cs typeface="Arial"/>
              </a:rPr>
              <a:t>AND  </a:t>
            </a:r>
            <a:r>
              <a:rPr sz="2900" spc="-80" dirty="0">
                <a:solidFill>
                  <a:srgbClr val="747474"/>
                </a:solidFill>
                <a:latin typeface="Arial"/>
                <a:cs typeface="Arial"/>
              </a:rPr>
              <a:t>CARE</a:t>
            </a:r>
            <a:r>
              <a:rPr sz="2900" spc="-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00" spc="-75" dirty="0">
                <a:solidFill>
                  <a:srgbClr val="747474"/>
                </a:solidFill>
                <a:latin typeface="Arial"/>
                <a:cs typeface="Arial"/>
              </a:rPr>
              <a:t>WORKERS</a:t>
            </a: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900" spc="-65" dirty="0">
                <a:solidFill>
                  <a:srgbClr val="008F00"/>
                </a:solidFill>
                <a:latin typeface="Arial"/>
                <a:cs typeface="Arial"/>
              </a:rPr>
              <a:t>VALUING </a:t>
            </a:r>
            <a:r>
              <a:rPr sz="2900" spc="-85" dirty="0">
                <a:solidFill>
                  <a:srgbClr val="008F00"/>
                </a:solidFill>
                <a:latin typeface="Arial"/>
                <a:cs typeface="Arial"/>
              </a:rPr>
              <a:t>THE </a:t>
            </a:r>
            <a:r>
              <a:rPr sz="2900" spc="-75" dirty="0">
                <a:solidFill>
                  <a:srgbClr val="008F00"/>
                </a:solidFill>
                <a:latin typeface="Arial"/>
                <a:cs typeface="Arial"/>
              </a:rPr>
              <a:t>ROLE OF </a:t>
            </a:r>
            <a:r>
              <a:rPr sz="2900" spc="-80" dirty="0">
                <a:solidFill>
                  <a:srgbClr val="008F00"/>
                </a:solidFill>
                <a:latin typeface="Arial"/>
                <a:cs typeface="Arial"/>
              </a:rPr>
              <a:t>CARE </a:t>
            </a:r>
            <a:r>
              <a:rPr sz="2900" spc="-25" dirty="0">
                <a:solidFill>
                  <a:srgbClr val="747474"/>
                </a:solidFill>
                <a:latin typeface="Arial"/>
                <a:cs typeface="Arial"/>
              </a:rPr>
              <a:t>IN </a:t>
            </a:r>
            <a:r>
              <a:rPr sz="2900" spc="-85" dirty="0">
                <a:solidFill>
                  <a:srgbClr val="747474"/>
                </a:solidFill>
                <a:latin typeface="Arial"/>
                <a:cs typeface="Arial"/>
              </a:rPr>
              <a:t>THE </a:t>
            </a:r>
            <a:r>
              <a:rPr sz="2900" dirty="0">
                <a:solidFill>
                  <a:srgbClr val="747474"/>
                </a:solidFill>
                <a:latin typeface="Arial"/>
                <a:cs typeface="Arial"/>
              </a:rPr>
              <a:t>COMMUNITY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71050" y="10382223"/>
            <a:ext cx="4205605" cy="652102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lang="en-US" i="1" spc="15" dirty="0">
                <a:solidFill>
                  <a:srgbClr val="005493"/>
                </a:solidFill>
                <a:latin typeface="Book Antiqua"/>
                <a:cs typeface="Book Antiqua"/>
              </a:rPr>
              <a:t>Keshia Walker</a:t>
            </a:r>
            <a:r>
              <a:rPr i="1" spc="15" dirty="0">
                <a:solidFill>
                  <a:srgbClr val="005493"/>
                </a:solidFill>
                <a:latin typeface="Book Antiqua"/>
                <a:cs typeface="Book Antiqua"/>
              </a:rPr>
              <a:t>,</a:t>
            </a:r>
            <a:r>
              <a:rPr i="1" spc="-40" dirty="0">
                <a:solidFill>
                  <a:srgbClr val="005493"/>
                </a:solidFill>
                <a:latin typeface="Book Antiqua"/>
                <a:cs typeface="Book Antiqua"/>
              </a:rPr>
              <a:t> </a:t>
            </a:r>
            <a:r>
              <a:rPr lang="en-US" i="1" spc="-40" dirty="0">
                <a:solidFill>
                  <a:srgbClr val="005493"/>
                </a:solidFill>
                <a:latin typeface="Book Antiqua"/>
                <a:cs typeface="Book Antiqua"/>
              </a:rPr>
              <a:t>President</a:t>
            </a:r>
          </a:p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lang="en-US" i="1" spc="-40" dirty="0">
                <a:solidFill>
                  <a:srgbClr val="005493"/>
                </a:solidFill>
                <a:latin typeface="Book Antiqua"/>
                <a:cs typeface="Book Antiqua"/>
              </a:rPr>
              <a:t> Insights Marketing </a:t>
            </a:r>
            <a:r>
              <a:rPr lang="en-US" i="1" spc="-40" dirty="0">
                <a:solidFill>
                  <a:srgbClr val="005493"/>
                </a:solidFill>
                <a:latin typeface="Book Antiqua"/>
                <a:cs typeface="Book Antiqua"/>
                <a:hlinkClick r:id="rId2"/>
              </a:rPr>
              <a:t>kw@insights-mpc.com</a:t>
            </a:r>
            <a:r>
              <a:rPr lang="en-US" i="1" spc="-40" dirty="0">
                <a:solidFill>
                  <a:srgbClr val="005493"/>
                </a:solidFill>
                <a:latin typeface="Book Antiqua"/>
                <a:cs typeface="Book Antiqua"/>
              </a:rPr>
              <a:t> </a:t>
            </a:r>
            <a:r>
              <a:rPr lang="en-US" sz="1450" i="1" spc="20" dirty="0">
                <a:latin typeface="Book Antiqua"/>
                <a:cs typeface="Book Antiqua"/>
              </a:rPr>
              <a:t> </a:t>
            </a:r>
            <a:endParaRPr sz="1450" dirty="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66850" y="10445372"/>
            <a:ext cx="5709469" cy="652102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lang="en-US" i="1" spc="15" dirty="0">
                <a:solidFill>
                  <a:srgbClr val="005493"/>
                </a:solidFill>
                <a:latin typeface="Book Antiqua"/>
                <a:cs typeface="Book Antiqua"/>
              </a:rPr>
              <a:t>Michelle Daniels, National Client Manager</a:t>
            </a:r>
          </a:p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lang="en-US" i="1" spc="15" dirty="0">
                <a:solidFill>
                  <a:srgbClr val="005493"/>
                </a:solidFill>
                <a:latin typeface="Book Antiqua"/>
                <a:cs typeface="Book Antiqua"/>
              </a:rPr>
              <a:t>Insights Marketing </a:t>
            </a:r>
            <a:r>
              <a:rPr lang="en-US" i="1" spc="15" dirty="0">
                <a:solidFill>
                  <a:srgbClr val="005493"/>
                </a:solidFill>
                <a:latin typeface="Book Antiqua"/>
                <a:cs typeface="Book Antiqua"/>
                <a:hlinkClick r:id="rId3"/>
              </a:rPr>
              <a:t>md@insights-mpc.com</a:t>
            </a:r>
            <a:r>
              <a:rPr lang="en-US" i="1" spc="15" dirty="0">
                <a:solidFill>
                  <a:srgbClr val="005493"/>
                </a:solidFill>
                <a:latin typeface="Book Antiqua"/>
                <a:cs typeface="Book Antiqua"/>
              </a:rPr>
              <a:t> </a:t>
            </a:r>
            <a:endParaRPr dirty="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08737" y="1222484"/>
            <a:ext cx="1160208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50" spc="-204" dirty="0">
                <a:solidFill>
                  <a:srgbClr val="008F00"/>
                </a:solidFill>
              </a:rPr>
              <a:t>Your </a:t>
            </a:r>
            <a:r>
              <a:rPr sz="4750" spc="-35" dirty="0">
                <a:solidFill>
                  <a:srgbClr val="008F00"/>
                </a:solidFill>
              </a:rPr>
              <a:t>Actions, </a:t>
            </a:r>
            <a:r>
              <a:rPr sz="4750" spc="-100" dirty="0">
                <a:solidFill>
                  <a:srgbClr val="008F00"/>
                </a:solidFill>
              </a:rPr>
              <a:t>serving </a:t>
            </a:r>
            <a:r>
              <a:rPr sz="4750" spc="-50" dirty="0">
                <a:solidFill>
                  <a:srgbClr val="008F00"/>
                </a:solidFill>
              </a:rPr>
              <a:t>the </a:t>
            </a:r>
            <a:r>
              <a:rPr sz="4750" spc="-90" dirty="0">
                <a:solidFill>
                  <a:srgbClr val="008F00"/>
                </a:solidFill>
              </a:rPr>
              <a:t>People</a:t>
            </a:r>
            <a:endParaRPr sz="4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737" y="1222484"/>
            <a:ext cx="927671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50" spc="-220" dirty="0">
                <a:solidFill>
                  <a:srgbClr val="008F00"/>
                </a:solidFill>
              </a:rPr>
              <a:t>DELIVERING </a:t>
            </a:r>
            <a:r>
              <a:rPr sz="4750" spc="-125" dirty="0">
                <a:solidFill>
                  <a:srgbClr val="008F00"/>
                </a:solidFill>
              </a:rPr>
              <a:t>NOW</a:t>
            </a:r>
            <a:endParaRPr sz="4750" dirty="0"/>
          </a:p>
        </p:txBody>
      </p:sp>
      <p:sp>
        <p:nvSpPr>
          <p:cNvPr id="3" name="object 3"/>
          <p:cNvSpPr txBox="1"/>
          <p:nvPr/>
        </p:nvSpPr>
        <p:spPr>
          <a:xfrm>
            <a:off x="883337" y="2361733"/>
            <a:ext cx="9163685" cy="8783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3225" marR="570865" indent="-365760">
              <a:lnSpc>
                <a:spcPct val="139400"/>
              </a:lnSpc>
              <a:spcBef>
                <a:spcPts val="90"/>
              </a:spcBef>
              <a:buClr>
                <a:srgbClr val="747474"/>
              </a:buClr>
              <a:buSzPct val="75000"/>
              <a:buFont typeface="Arial"/>
              <a:buChar char="•"/>
              <a:tabLst>
                <a:tab pos="403225" algn="l"/>
                <a:tab pos="403860" algn="l"/>
              </a:tabLst>
            </a:pPr>
            <a:r>
              <a:rPr sz="3800" b="1" spc="-5" dirty="0">
                <a:solidFill>
                  <a:srgbClr val="008F00"/>
                </a:solidFill>
                <a:latin typeface="Arial"/>
                <a:cs typeface="Arial"/>
              </a:rPr>
              <a:t>READY </a:t>
            </a:r>
            <a:r>
              <a:rPr sz="3800" b="1" spc="25" dirty="0">
                <a:solidFill>
                  <a:srgbClr val="008F00"/>
                </a:solidFill>
                <a:latin typeface="Arial"/>
                <a:cs typeface="Arial"/>
              </a:rPr>
              <a:t>TO </a:t>
            </a:r>
            <a:r>
              <a:rPr sz="3800" b="1" spc="35" dirty="0">
                <a:solidFill>
                  <a:srgbClr val="008F00"/>
                </a:solidFill>
                <a:latin typeface="Arial"/>
                <a:cs typeface="Arial"/>
              </a:rPr>
              <a:t>SHIP </a:t>
            </a:r>
            <a:r>
              <a:rPr sz="3800" spc="60" dirty="0">
                <a:solidFill>
                  <a:srgbClr val="747474"/>
                </a:solidFill>
                <a:latin typeface="Arial"/>
                <a:cs typeface="Arial"/>
              </a:rPr>
              <a:t>within </a:t>
            </a:r>
            <a:r>
              <a:rPr sz="3800" spc="20" dirty="0">
                <a:solidFill>
                  <a:srgbClr val="747474"/>
                </a:solidFill>
                <a:latin typeface="Arial"/>
                <a:cs typeface="Arial"/>
              </a:rPr>
              <a:t>10 </a:t>
            </a:r>
            <a:r>
              <a:rPr sz="3800" spc="35" dirty="0">
                <a:solidFill>
                  <a:srgbClr val="747474"/>
                </a:solidFill>
                <a:latin typeface="Arial"/>
                <a:cs typeface="Arial"/>
              </a:rPr>
              <a:t>days</a:t>
            </a:r>
            <a:r>
              <a:rPr sz="3800" spc="-10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3800" spc="55" dirty="0">
                <a:solidFill>
                  <a:srgbClr val="747474"/>
                </a:solidFill>
                <a:latin typeface="Arial"/>
                <a:cs typeface="Arial"/>
              </a:rPr>
              <a:t>from  </a:t>
            </a:r>
            <a:r>
              <a:rPr sz="3800" spc="45" dirty="0">
                <a:solidFill>
                  <a:srgbClr val="747474"/>
                </a:solidFill>
                <a:latin typeface="Arial"/>
                <a:cs typeface="Arial"/>
              </a:rPr>
              <a:t>Deposit</a:t>
            </a:r>
            <a:r>
              <a:rPr sz="3800" spc="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3800" spc="15" dirty="0">
                <a:solidFill>
                  <a:srgbClr val="747474"/>
                </a:solidFill>
                <a:latin typeface="Arial"/>
                <a:cs typeface="Arial"/>
              </a:rPr>
              <a:t>Paid</a:t>
            </a:r>
            <a:endParaRPr sz="3800" dirty="0">
              <a:latin typeface="Arial"/>
              <a:cs typeface="Arial"/>
            </a:endParaRPr>
          </a:p>
          <a:p>
            <a:pPr marL="403225" marR="30480" indent="-365760">
              <a:lnSpc>
                <a:spcPct val="139500"/>
              </a:lnSpc>
              <a:spcBef>
                <a:spcPts val="1785"/>
              </a:spcBef>
              <a:buSzPct val="75000"/>
              <a:buChar char="•"/>
              <a:tabLst>
                <a:tab pos="403225" algn="l"/>
                <a:tab pos="403860" algn="l"/>
              </a:tabLst>
            </a:pPr>
            <a:r>
              <a:rPr sz="3800" spc="-125" dirty="0">
                <a:solidFill>
                  <a:srgbClr val="747474"/>
                </a:solidFill>
                <a:latin typeface="Arial"/>
                <a:cs typeface="Arial"/>
              </a:rPr>
              <a:t>You </a:t>
            </a:r>
            <a:r>
              <a:rPr sz="3800" spc="-55" dirty="0">
                <a:solidFill>
                  <a:srgbClr val="747474"/>
                </a:solidFill>
                <a:latin typeface="Arial"/>
                <a:cs typeface="Arial"/>
              </a:rPr>
              <a:t>are </a:t>
            </a:r>
            <a:r>
              <a:rPr sz="3800" spc="25" dirty="0">
                <a:solidFill>
                  <a:srgbClr val="747474"/>
                </a:solidFill>
                <a:latin typeface="Arial"/>
                <a:cs typeface="Arial"/>
              </a:rPr>
              <a:t>recognizing </a:t>
            </a:r>
            <a:r>
              <a:rPr sz="3800" spc="40" dirty="0">
                <a:solidFill>
                  <a:srgbClr val="747474"/>
                </a:solidFill>
                <a:latin typeface="Arial"/>
                <a:cs typeface="Arial"/>
              </a:rPr>
              <a:t>the </a:t>
            </a:r>
            <a:r>
              <a:rPr sz="3800" spc="85" dirty="0">
                <a:solidFill>
                  <a:srgbClr val="008F00"/>
                </a:solidFill>
                <a:latin typeface="Arial"/>
                <a:cs typeface="Arial"/>
              </a:rPr>
              <a:t>distinct </a:t>
            </a:r>
            <a:r>
              <a:rPr sz="3800" spc="40" dirty="0">
                <a:solidFill>
                  <a:srgbClr val="008F00"/>
                </a:solidFill>
                <a:latin typeface="Arial"/>
                <a:cs typeface="Arial"/>
              </a:rPr>
              <a:t>and  </a:t>
            </a:r>
            <a:r>
              <a:rPr sz="3800" spc="45" dirty="0">
                <a:solidFill>
                  <a:srgbClr val="008F00"/>
                </a:solidFill>
                <a:latin typeface="Arial"/>
                <a:cs typeface="Arial"/>
              </a:rPr>
              <a:t>diﬀerent </a:t>
            </a:r>
            <a:r>
              <a:rPr sz="3800" b="1" spc="20" dirty="0">
                <a:solidFill>
                  <a:srgbClr val="008F00"/>
                </a:solidFill>
                <a:latin typeface="Arial"/>
                <a:cs typeface="Arial"/>
              </a:rPr>
              <a:t>needs </a:t>
            </a:r>
            <a:r>
              <a:rPr sz="3800" spc="85" dirty="0">
                <a:solidFill>
                  <a:srgbClr val="747474"/>
                </a:solidFill>
                <a:latin typeface="Arial"/>
                <a:cs typeface="Arial"/>
              </a:rPr>
              <a:t>of </a:t>
            </a:r>
            <a:r>
              <a:rPr sz="3800" spc="40" dirty="0">
                <a:solidFill>
                  <a:srgbClr val="747474"/>
                </a:solidFill>
                <a:latin typeface="Arial"/>
                <a:cs typeface="Arial"/>
              </a:rPr>
              <a:t>the </a:t>
            </a:r>
            <a:r>
              <a:rPr sz="3800" spc="-25" dirty="0">
                <a:solidFill>
                  <a:srgbClr val="747474"/>
                </a:solidFill>
                <a:latin typeface="Arial"/>
                <a:cs typeface="Arial"/>
              </a:rPr>
              <a:t>General </a:t>
            </a:r>
            <a:r>
              <a:rPr sz="3800" spc="45" dirty="0">
                <a:solidFill>
                  <a:srgbClr val="747474"/>
                </a:solidFill>
                <a:latin typeface="Arial"/>
                <a:cs typeface="Arial"/>
              </a:rPr>
              <a:t>Public,  </a:t>
            </a:r>
            <a:r>
              <a:rPr sz="3800" spc="-10" dirty="0">
                <a:solidFill>
                  <a:srgbClr val="747474"/>
                </a:solidFill>
                <a:latin typeface="Arial"/>
                <a:cs typeface="Arial"/>
              </a:rPr>
              <a:t>Essential </a:t>
            </a:r>
            <a:r>
              <a:rPr sz="3800" spc="-15" dirty="0">
                <a:solidFill>
                  <a:srgbClr val="747474"/>
                </a:solidFill>
                <a:latin typeface="Arial"/>
                <a:cs typeface="Arial"/>
              </a:rPr>
              <a:t>Workers </a:t>
            </a:r>
            <a:r>
              <a:rPr sz="3800" spc="40" dirty="0">
                <a:solidFill>
                  <a:srgbClr val="747474"/>
                </a:solidFill>
                <a:latin typeface="Arial"/>
                <a:cs typeface="Arial"/>
              </a:rPr>
              <a:t>and </a:t>
            </a:r>
            <a:r>
              <a:rPr sz="3800" spc="15" dirty="0">
                <a:solidFill>
                  <a:srgbClr val="747474"/>
                </a:solidFill>
                <a:latin typeface="Arial"/>
                <a:cs typeface="Arial"/>
              </a:rPr>
              <a:t>Front </a:t>
            </a:r>
            <a:r>
              <a:rPr sz="3800" spc="-5" dirty="0">
                <a:solidFill>
                  <a:srgbClr val="747474"/>
                </a:solidFill>
                <a:latin typeface="Arial"/>
                <a:cs typeface="Arial"/>
              </a:rPr>
              <a:t>Line</a:t>
            </a:r>
            <a:r>
              <a:rPr sz="3800" spc="3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3800" spc="-20" dirty="0">
                <a:solidFill>
                  <a:srgbClr val="747474"/>
                </a:solidFill>
                <a:latin typeface="Arial"/>
                <a:cs typeface="Arial"/>
              </a:rPr>
              <a:t>Carers</a:t>
            </a:r>
            <a:endParaRPr sz="3800" dirty="0">
              <a:latin typeface="Arial"/>
              <a:cs typeface="Arial"/>
            </a:endParaRPr>
          </a:p>
          <a:p>
            <a:pPr marL="403225" marR="1404620" indent="-365760">
              <a:lnSpc>
                <a:spcPct val="139400"/>
              </a:lnSpc>
              <a:spcBef>
                <a:spcPts val="1850"/>
              </a:spcBef>
              <a:buSzPct val="75000"/>
              <a:buChar char="•"/>
              <a:tabLst>
                <a:tab pos="403225" algn="l"/>
                <a:tab pos="403860" algn="l"/>
              </a:tabLst>
            </a:pPr>
            <a:r>
              <a:rPr sz="3800" spc="10" dirty="0">
                <a:solidFill>
                  <a:srgbClr val="747474"/>
                </a:solidFill>
                <a:latin typeface="Arial"/>
                <a:cs typeface="Arial"/>
              </a:rPr>
              <a:t>Responsive </a:t>
            </a:r>
            <a:r>
              <a:rPr sz="3800" b="1" spc="-10" dirty="0">
                <a:solidFill>
                  <a:srgbClr val="008F00"/>
                </a:solidFill>
                <a:latin typeface="Arial"/>
                <a:cs typeface="Arial"/>
              </a:rPr>
              <a:t>Logistics </a:t>
            </a:r>
            <a:r>
              <a:rPr sz="3800" b="1" spc="-20" dirty="0">
                <a:solidFill>
                  <a:srgbClr val="008F00"/>
                </a:solidFill>
                <a:latin typeface="Arial"/>
                <a:cs typeface="Arial"/>
              </a:rPr>
              <a:t>solution </a:t>
            </a:r>
            <a:r>
              <a:rPr sz="3800" spc="120" dirty="0">
                <a:solidFill>
                  <a:srgbClr val="747474"/>
                </a:solidFill>
                <a:latin typeface="Arial"/>
                <a:cs typeface="Arial"/>
              </a:rPr>
              <a:t>to  </a:t>
            </a:r>
            <a:r>
              <a:rPr sz="3800" spc="15" dirty="0">
                <a:solidFill>
                  <a:srgbClr val="747474"/>
                </a:solidFill>
                <a:latin typeface="Arial"/>
                <a:cs typeface="Arial"/>
              </a:rPr>
              <a:t>deliver </a:t>
            </a:r>
            <a:r>
              <a:rPr sz="3800" spc="65" dirty="0">
                <a:solidFill>
                  <a:srgbClr val="747474"/>
                </a:solidFill>
                <a:latin typeface="Arial"/>
                <a:cs typeface="Arial"/>
              </a:rPr>
              <a:t>into </a:t>
            </a:r>
            <a:r>
              <a:rPr sz="3800" spc="40" dirty="0">
                <a:solidFill>
                  <a:srgbClr val="747474"/>
                </a:solidFill>
                <a:latin typeface="Arial"/>
                <a:cs typeface="Arial"/>
              </a:rPr>
              <a:t>the </a:t>
            </a:r>
            <a:r>
              <a:rPr sz="3800" spc="15" dirty="0">
                <a:solidFill>
                  <a:srgbClr val="008F00"/>
                </a:solidFill>
                <a:latin typeface="Arial"/>
                <a:cs typeface="Arial"/>
              </a:rPr>
              <a:t>heart </a:t>
            </a:r>
            <a:r>
              <a:rPr sz="3800" spc="85" dirty="0">
                <a:solidFill>
                  <a:srgbClr val="008F00"/>
                </a:solidFill>
                <a:latin typeface="Arial"/>
                <a:cs typeface="Arial"/>
              </a:rPr>
              <a:t>of</a:t>
            </a:r>
            <a:r>
              <a:rPr sz="3800" spc="-135" dirty="0">
                <a:solidFill>
                  <a:srgbClr val="008F00"/>
                </a:solidFill>
                <a:latin typeface="Arial"/>
                <a:cs typeface="Arial"/>
              </a:rPr>
              <a:t> </a:t>
            </a:r>
            <a:r>
              <a:rPr lang="en-US" sz="3800" b="1" spc="10" dirty="0">
                <a:solidFill>
                  <a:srgbClr val="008F00"/>
                </a:solidFill>
                <a:latin typeface="Arial"/>
                <a:cs typeface="Arial"/>
              </a:rPr>
              <a:t>communities</a:t>
            </a:r>
            <a:endParaRPr sz="3800" dirty="0">
              <a:latin typeface="Arial"/>
              <a:cs typeface="Arial"/>
            </a:endParaRPr>
          </a:p>
          <a:p>
            <a:pPr marL="403225" marR="635000" indent="-365760">
              <a:lnSpc>
                <a:spcPct val="139400"/>
              </a:lnSpc>
              <a:spcBef>
                <a:spcPts val="1850"/>
              </a:spcBef>
              <a:buSzPct val="75000"/>
              <a:buChar char="•"/>
              <a:tabLst>
                <a:tab pos="403225" algn="l"/>
                <a:tab pos="403860" algn="l"/>
              </a:tabLst>
            </a:pPr>
            <a:r>
              <a:rPr sz="3800" spc="-5" dirty="0">
                <a:solidFill>
                  <a:srgbClr val="747474"/>
                </a:solidFill>
                <a:latin typeface="Arial"/>
                <a:cs typeface="Arial"/>
              </a:rPr>
              <a:t>Relying heavily </a:t>
            </a:r>
            <a:r>
              <a:rPr sz="3800" spc="55" dirty="0">
                <a:solidFill>
                  <a:srgbClr val="747474"/>
                </a:solidFill>
                <a:latin typeface="Arial"/>
                <a:cs typeface="Arial"/>
              </a:rPr>
              <a:t>on </a:t>
            </a:r>
            <a:r>
              <a:rPr sz="3800" spc="40" dirty="0">
                <a:solidFill>
                  <a:srgbClr val="747474"/>
                </a:solidFill>
                <a:latin typeface="Arial"/>
                <a:cs typeface="Arial"/>
              </a:rPr>
              <a:t>the </a:t>
            </a:r>
            <a:r>
              <a:rPr sz="3800" b="1" spc="10" dirty="0">
                <a:solidFill>
                  <a:srgbClr val="008F00"/>
                </a:solidFill>
                <a:latin typeface="Arial"/>
                <a:cs typeface="Arial"/>
              </a:rPr>
              <a:t>partnership</a:t>
            </a:r>
            <a:r>
              <a:rPr sz="3800" b="1" spc="-85" dirty="0">
                <a:solidFill>
                  <a:srgbClr val="008F00"/>
                </a:solidFill>
                <a:latin typeface="Arial"/>
                <a:cs typeface="Arial"/>
              </a:rPr>
              <a:t> </a:t>
            </a:r>
            <a:r>
              <a:rPr sz="3800" spc="85" dirty="0">
                <a:solidFill>
                  <a:srgbClr val="747474"/>
                </a:solidFill>
                <a:latin typeface="Arial"/>
                <a:cs typeface="Arial"/>
              </a:rPr>
              <a:t>of  </a:t>
            </a:r>
            <a:r>
              <a:rPr sz="3800" spc="50" dirty="0">
                <a:solidFill>
                  <a:srgbClr val="747474"/>
                </a:solidFill>
                <a:latin typeface="Arial"/>
                <a:cs typeface="Arial"/>
              </a:rPr>
              <a:t>Public</a:t>
            </a:r>
            <a:r>
              <a:rPr sz="3800" spc="5" dirty="0">
                <a:solidFill>
                  <a:srgbClr val="747474"/>
                </a:solidFill>
                <a:latin typeface="Arial"/>
                <a:cs typeface="Arial"/>
              </a:rPr>
              <a:t> Representatives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87835" y="2597892"/>
            <a:ext cx="6980480" cy="8703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87835" y="0"/>
            <a:ext cx="6980441" cy="3071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728" y="1222484"/>
            <a:ext cx="8679180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50" spc="-70" dirty="0">
                <a:solidFill>
                  <a:srgbClr val="008F00"/>
                </a:solidFill>
              </a:rPr>
              <a:t>Meeting </a:t>
            </a:r>
            <a:r>
              <a:rPr sz="4750" spc="-105" dirty="0">
                <a:solidFill>
                  <a:srgbClr val="008F00"/>
                </a:solidFill>
              </a:rPr>
              <a:t>Our </a:t>
            </a:r>
            <a:r>
              <a:rPr sz="4750" spc="-65" dirty="0">
                <a:solidFill>
                  <a:srgbClr val="008F00"/>
                </a:solidFill>
              </a:rPr>
              <a:t>Community’s</a:t>
            </a:r>
            <a:r>
              <a:rPr sz="4750" spc="135" dirty="0">
                <a:solidFill>
                  <a:srgbClr val="008F00"/>
                </a:solidFill>
              </a:rPr>
              <a:t> </a:t>
            </a:r>
            <a:r>
              <a:rPr sz="4750" spc="-75" dirty="0">
                <a:solidFill>
                  <a:srgbClr val="008F00"/>
                </a:solidFill>
              </a:rPr>
              <a:t>Needs</a:t>
            </a:r>
            <a:endParaRPr sz="4750"/>
          </a:p>
        </p:txBody>
      </p:sp>
      <p:sp>
        <p:nvSpPr>
          <p:cNvPr id="3" name="object 3"/>
          <p:cNvSpPr txBox="1"/>
          <p:nvPr/>
        </p:nvSpPr>
        <p:spPr>
          <a:xfrm>
            <a:off x="1285689" y="2649821"/>
            <a:ext cx="126364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8872" y="2364306"/>
            <a:ext cx="6917690" cy="13115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000" spc="30" dirty="0">
                <a:solidFill>
                  <a:srgbClr val="747474"/>
                </a:solidFill>
                <a:latin typeface="Arial"/>
                <a:cs typeface="Arial"/>
              </a:rPr>
              <a:t>Equipping</a:t>
            </a:r>
            <a:r>
              <a:rPr lang="en-US" sz="3000" spc="3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3000" spc="40" dirty="0">
                <a:solidFill>
                  <a:srgbClr val="747474"/>
                </a:solidFill>
                <a:latin typeface="Arial"/>
                <a:cs typeface="Arial"/>
              </a:rPr>
              <a:t>Community</a:t>
            </a:r>
            <a:r>
              <a:rPr sz="3000" spc="-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747474"/>
                </a:solidFill>
                <a:latin typeface="Arial"/>
                <a:cs typeface="Arial"/>
              </a:rPr>
              <a:t>leaders,  </a:t>
            </a:r>
            <a:r>
              <a:rPr sz="3000" spc="30" dirty="0">
                <a:solidFill>
                  <a:srgbClr val="747474"/>
                </a:solidFill>
                <a:latin typeface="Arial"/>
                <a:cs typeface="Arial"/>
              </a:rPr>
              <a:t>determined </a:t>
            </a:r>
            <a:r>
              <a:rPr sz="3000" spc="90" dirty="0">
                <a:solidFill>
                  <a:srgbClr val="747474"/>
                </a:solidFill>
                <a:latin typeface="Arial"/>
                <a:cs typeface="Arial"/>
              </a:rPr>
              <a:t>to </a:t>
            </a:r>
            <a:r>
              <a:rPr sz="3000" spc="65" dirty="0">
                <a:solidFill>
                  <a:srgbClr val="747474"/>
                </a:solidFill>
                <a:latin typeface="Arial"/>
                <a:cs typeface="Arial"/>
              </a:rPr>
              <a:t>support </a:t>
            </a:r>
            <a:r>
              <a:rPr sz="3000" spc="25" dirty="0">
                <a:solidFill>
                  <a:srgbClr val="747474"/>
                </a:solidFill>
                <a:latin typeface="Arial"/>
                <a:cs typeface="Arial"/>
              </a:rPr>
              <a:t>the </a:t>
            </a:r>
            <a:r>
              <a:rPr sz="3000" spc="10" dirty="0">
                <a:solidFill>
                  <a:srgbClr val="747474"/>
                </a:solidFill>
                <a:latin typeface="Arial"/>
                <a:cs typeface="Arial"/>
              </a:rPr>
              <a:t>needs</a:t>
            </a:r>
            <a:r>
              <a:rPr sz="3000" spc="-21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3000" spc="40" dirty="0">
                <a:solidFill>
                  <a:srgbClr val="747474"/>
                </a:solidFill>
                <a:latin typeface="Arial"/>
                <a:cs typeface="Arial"/>
              </a:rPr>
              <a:t>of: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2641" y="4370811"/>
            <a:ext cx="13462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5823" y="4071628"/>
            <a:ext cx="5930900" cy="1490345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3250" spc="-60" dirty="0">
                <a:solidFill>
                  <a:srgbClr val="008F00"/>
                </a:solidFill>
                <a:latin typeface="Arial"/>
                <a:cs typeface="Arial"/>
              </a:rPr>
              <a:t>VULNERABLE FAMILIES:</a:t>
            </a:r>
            <a:r>
              <a:rPr sz="3250" spc="-5" dirty="0">
                <a:solidFill>
                  <a:srgbClr val="008F00"/>
                </a:solidFill>
                <a:latin typeface="Arial"/>
                <a:cs typeface="Arial"/>
              </a:rPr>
              <a:t> </a:t>
            </a:r>
            <a:r>
              <a:rPr sz="3250" spc="45" dirty="0">
                <a:solidFill>
                  <a:srgbClr val="747474"/>
                </a:solidFill>
                <a:latin typeface="Arial"/>
                <a:cs typeface="Arial"/>
              </a:rPr>
              <a:t>within</a:t>
            </a:r>
            <a:endParaRPr sz="3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lang="en-US" sz="3250" spc="-10" dirty="0">
                <a:solidFill>
                  <a:srgbClr val="747474"/>
                </a:solidFill>
                <a:latin typeface="Arial"/>
                <a:cs typeface="Arial"/>
              </a:rPr>
              <a:t>the </a:t>
            </a:r>
            <a:r>
              <a:rPr sz="3250" spc="-15" dirty="0">
                <a:solidFill>
                  <a:srgbClr val="747474"/>
                </a:solidFill>
                <a:latin typeface="Arial"/>
                <a:cs typeface="Arial"/>
              </a:rPr>
              <a:t>general</a:t>
            </a:r>
            <a:r>
              <a:rPr sz="3250" spc="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3250" spc="45" dirty="0">
                <a:solidFill>
                  <a:srgbClr val="747474"/>
                </a:solidFill>
                <a:latin typeface="Arial"/>
                <a:cs typeface="Arial"/>
              </a:rPr>
              <a:t>population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641" y="5949625"/>
            <a:ext cx="13462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5823" y="5650441"/>
            <a:ext cx="6123305" cy="2223135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3250" spc="-75" dirty="0">
                <a:solidFill>
                  <a:srgbClr val="008F00"/>
                </a:solidFill>
                <a:latin typeface="Arial"/>
                <a:cs typeface="Arial"/>
              </a:rPr>
              <a:t>KEY </a:t>
            </a:r>
            <a:r>
              <a:rPr sz="3250" spc="-5" dirty="0">
                <a:solidFill>
                  <a:srgbClr val="008F00"/>
                </a:solidFill>
                <a:latin typeface="Arial"/>
                <a:cs typeface="Arial"/>
              </a:rPr>
              <a:t>PUBLIC </a:t>
            </a:r>
            <a:r>
              <a:rPr sz="3250" spc="-105" dirty="0">
                <a:solidFill>
                  <a:srgbClr val="008F00"/>
                </a:solidFill>
                <a:latin typeface="Arial"/>
                <a:cs typeface="Arial"/>
              </a:rPr>
              <a:t>SERVANTS:</a:t>
            </a:r>
            <a:r>
              <a:rPr sz="3250" spc="55" dirty="0">
                <a:solidFill>
                  <a:srgbClr val="008F00"/>
                </a:solidFill>
                <a:latin typeface="Arial"/>
                <a:cs typeface="Arial"/>
              </a:rPr>
              <a:t> </a:t>
            </a:r>
            <a:r>
              <a:rPr sz="3250" spc="5" dirty="0">
                <a:solidFill>
                  <a:srgbClr val="747474"/>
                </a:solidFill>
                <a:latin typeface="Arial"/>
                <a:cs typeface="Arial"/>
              </a:rPr>
              <a:t>First</a:t>
            </a:r>
            <a:endParaRPr sz="3250">
              <a:latin typeface="Arial"/>
              <a:cs typeface="Arial"/>
            </a:endParaRPr>
          </a:p>
          <a:p>
            <a:pPr marL="12700" marR="5080">
              <a:lnSpc>
                <a:spcPts val="5770"/>
              </a:lnSpc>
              <a:spcBef>
                <a:spcPts val="505"/>
              </a:spcBef>
            </a:pPr>
            <a:r>
              <a:rPr sz="3250" spc="10" dirty="0">
                <a:solidFill>
                  <a:srgbClr val="747474"/>
                </a:solidFill>
                <a:latin typeface="Arial"/>
                <a:cs typeface="Arial"/>
              </a:rPr>
              <a:t>Responders </a:t>
            </a:r>
            <a:r>
              <a:rPr sz="3250" spc="25" dirty="0">
                <a:solidFill>
                  <a:srgbClr val="747474"/>
                </a:solidFill>
                <a:latin typeface="Arial"/>
                <a:cs typeface="Arial"/>
              </a:rPr>
              <a:t>and </a:t>
            </a:r>
            <a:r>
              <a:rPr sz="3250" spc="30" dirty="0">
                <a:solidFill>
                  <a:srgbClr val="747474"/>
                </a:solidFill>
                <a:latin typeface="Arial"/>
                <a:cs typeface="Arial"/>
              </a:rPr>
              <a:t>those</a:t>
            </a:r>
            <a:r>
              <a:rPr sz="3250" spc="-8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3250" spc="10" dirty="0">
                <a:solidFill>
                  <a:srgbClr val="747474"/>
                </a:solidFill>
                <a:latin typeface="Arial"/>
                <a:cs typeface="Arial"/>
              </a:rPr>
              <a:t>delivering  </a:t>
            </a:r>
            <a:r>
              <a:rPr sz="3250" spc="-5" dirty="0">
                <a:solidFill>
                  <a:srgbClr val="747474"/>
                </a:solidFill>
                <a:latin typeface="Arial"/>
                <a:cs typeface="Arial"/>
              </a:rPr>
              <a:t>essential </a:t>
            </a:r>
            <a:r>
              <a:rPr sz="3250" spc="5" dirty="0">
                <a:solidFill>
                  <a:srgbClr val="747474"/>
                </a:solidFill>
                <a:latin typeface="Arial"/>
                <a:cs typeface="Arial"/>
              </a:rPr>
              <a:t>services</a:t>
            </a:r>
            <a:endParaRPr sz="3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2641" y="8260829"/>
            <a:ext cx="13462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35823" y="7961646"/>
            <a:ext cx="6630034" cy="2223135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3250" spc="-75" dirty="0">
                <a:solidFill>
                  <a:srgbClr val="008F00"/>
                </a:solidFill>
                <a:latin typeface="Arial"/>
                <a:cs typeface="Arial"/>
              </a:rPr>
              <a:t>FRONT </a:t>
            </a:r>
            <a:r>
              <a:rPr sz="3250" spc="-55" dirty="0">
                <a:solidFill>
                  <a:srgbClr val="008F00"/>
                </a:solidFill>
                <a:latin typeface="Arial"/>
                <a:cs typeface="Arial"/>
              </a:rPr>
              <a:t>LINE </a:t>
            </a:r>
            <a:r>
              <a:rPr sz="3250" spc="-30" dirty="0">
                <a:solidFill>
                  <a:srgbClr val="008F00"/>
                </a:solidFill>
                <a:latin typeface="Arial"/>
                <a:cs typeface="Arial"/>
              </a:rPr>
              <a:t>MEDICAL</a:t>
            </a:r>
            <a:r>
              <a:rPr sz="3250" spc="114" dirty="0">
                <a:solidFill>
                  <a:srgbClr val="008F00"/>
                </a:solidFill>
                <a:latin typeface="Arial"/>
                <a:cs typeface="Arial"/>
              </a:rPr>
              <a:t> </a:t>
            </a:r>
            <a:r>
              <a:rPr sz="3250" spc="-70" dirty="0">
                <a:solidFill>
                  <a:srgbClr val="008F00"/>
                </a:solidFill>
                <a:latin typeface="Arial"/>
                <a:cs typeface="Arial"/>
              </a:rPr>
              <a:t>WORKERS:</a:t>
            </a:r>
            <a:endParaRPr sz="3250">
              <a:latin typeface="Arial"/>
              <a:cs typeface="Arial"/>
            </a:endParaRPr>
          </a:p>
          <a:p>
            <a:pPr marL="12700" marR="273050">
              <a:lnSpc>
                <a:spcPts val="5770"/>
              </a:lnSpc>
              <a:spcBef>
                <a:spcPts val="505"/>
              </a:spcBef>
            </a:pPr>
            <a:r>
              <a:rPr sz="3250" spc="35" dirty="0">
                <a:solidFill>
                  <a:srgbClr val="747474"/>
                </a:solidFill>
                <a:latin typeface="Arial"/>
                <a:cs typeface="Arial"/>
              </a:rPr>
              <a:t>Hospital </a:t>
            </a:r>
            <a:r>
              <a:rPr sz="3250" spc="10" dirty="0">
                <a:solidFill>
                  <a:srgbClr val="747474"/>
                </a:solidFill>
                <a:latin typeface="Arial"/>
                <a:cs typeface="Arial"/>
              </a:rPr>
              <a:t>personnel </a:t>
            </a:r>
            <a:r>
              <a:rPr sz="3250" spc="25" dirty="0">
                <a:solidFill>
                  <a:srgbClr val="747474"/>
                </a:solidFill>
                <a:latin typeface="Arial"/>
                <a:cs typeface="Arial"/>
              </a:rPr>
              <a:t>and </a:t>
            </a:r>
            <a:r>
              <a:rPr sz="3250" spc="-10" dirty="0">
                <a:solidFill>
                  <a:srgbClr val="747474"/>
                </a:solidFill>
                <a:latin typeface="Arial"/>
                <a:cs typeface="Arial"/>
              </a:rPr>
              <a:t>care </a:t>
            </a:r>
            <a:r>
              <a:rPr sz="3250" spc="5" dirty="0">
                <a:solidFill>
                  <a:srgbClr val="747474"/>
                </a:solidFill>
                <a:latin typeface="Arial"/>
                <a:cs typeface="Arial"/>
              </a:rPr>
              <a:t>in</a:t>
            </a:r>
            <a:r>
              <a:rPr sz="3250" spc="-11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3250" spc="25" dirty="0">
                <a:solidFill>
                  <a:srgbClr val="747474"/>
                </a:solidFill>
                <a:latin typeface="Arial"/>
                <a:cs typeface="Arial"/>
              </a:rPr>
              <a:t>the  </a:t>
            </a:r>
            <a:r>
              <a:rPr sz="3250" spc="55" dirty="0">
                <a:solidFill>
                  <a:srgbClr val="747474"/>
                </a:solidFill>
                <a:latin typeface="Arial"/>
                <a:cs typeface="Arial"/>
              </a:rPr>
              <a:t>community</a:t>
            </a:r>
            <a:r>
              <a:rPr sz="3250" spc="-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3250" spc="30" dirty="0">
                <a:solidFill>
                  <a:srgbClr val="747474"/>
                </a:solidFill>
                <a:latin typeface="Arial"/>
                <a:cs typeface="Arial"/>
              </a:rPr>
              <a:t>workers</a:t>
            </a:r>
            <a:endParaRPr sz="32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22570" y="2085132"/>
            <a:ext cx="8198550" cy="844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728" y="1222484"/>
            <a:ext cx="1005014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50" spc="-114" dirty="0">
                <a:solidFill>
                  <a:srgbClr val="008F00"/>
                </a:solidFill>
              </a:rPr>
              <a:t>Serving </a:t>
            </a:r>
            <a:r>
              <a:rPr sz="4750" spc="-50" dirty="0">
                <a:solidFill>
                  <a:srgbClr val="008F00"/>
                </a:solidFill>
              </a:rPr>
              <a:t>the </a:t>
            </a:r>
            <a:r>
              <a:rPr sz="4750" spc="-140" dirty="0">
                <a:solidFill>
                  <a:srgbClr val="008F00"/>
                </a:solidFill>
              </a:rPr>
              <a:t>General </a:t>
            </a:r>
            <a:r>
              <a:rPr sz="4750" spc="-65" dirty="0">
                <a:solidFill>
                  <a:srgbClr val="008F00"/>
                </a:solidFill>
              </a:rPr>
              <a:t>Public</a:t>
            </a:r>
            <a:endParaRPr sz="4750" dirty="0"/>
          </a:p>
        </p:txBody>
      </p:sp>
      <p:sp>
        <p:nvSpPr>
          <p:cNvPr id="3" name="object 3"/>
          <p:cNvSpPr txBox="1"/>
          <p:nvPr/>
        </p:nvSpPr>
        <p:spPr>
          <a:xfrm>
            <a:off x="908737" y="2596057"/>
            <a:ext cx="62655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30" dirty="0">
                <a:latin typeface="Arial"/>
                <a:cs typeface="Arial"/>
              </a:rPr>
              <a:t>AIREVO </a:t>
            </a:r>
            <a:r>
              <a:rPr sz="2950" b="1" spc="5" dirty="0">
                <a:latin typeface="Arial"/>
                <a:cs typeface="Arial"/>
              </a:rPr>
              <a:t>Reusable </a:t>
            </a:r>
            <a:r>
              <a:rPr sz="2950" b="1" spc="-20" dirty="0">
                <a:latin typeface="Arial"/>
                <a:cs typeface="Arial"/>
              </a:rPr>
              <a:t>FFP2</a:t>
            </a:r>
            <a:r>
              <a:rPr sz="2950" b="1" spc="20" dirty="0">
                <a:latin typeface="Arial"/>
                <a:cs typeface="Arial"/>
              </a:rPr>
              <a:t> </a:t>
            </a:r>
            <a:r>
              <a:rPr sz="2950" b="1" spc="30" dirty="0">
                <a:latin typeface="Arial"/>
                <a:cs typeface="Arial"/>
              </a:rPr>
              <a:t>Nanomask</a:t>
            </a:r>
            <a:endParaRPr sz="2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5689" y="4796968"/>
            <a:ext cx="124460" cy="1102360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2200" spc="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200" spc="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5689" y="3232216"/>
            <a:ext cx="6650355" cy="37928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5080" indent="-377190">
              <a:lnSpc>
                <a:spcPct val="119700"/>
              </a:lnSpc>
              <a:spcBef>
                <a:spcPts val="95"/>
              </a:spcBef>
              <a:buSzPct val="74576"/>
              <a:buChar char="•"/>
              <a:tabLst>
                <a:tab pos="389255" algn="l"/>
                <a:tab pos="389890" algn="l"/>
              </a:tabLst>
            </a:pPr>
            <a:r>
              <a:rPr sz="2950" spc="15" dirty="0">
                <a:solidFill>
                  <a:srgbClr val="747474"/>
                </a:solidFill>
                <a:latin typeface="Arial"/>
                <a:cs typeface="Arial"/>
              </a:rPr>
              <a:t>Elected </a:t>
            </a:r>
            <a:r>
              <a:rPr sz="2950" dirty="0">
                <a:solidFill>
                  <a:srgbClr val="747474"/>
                </a:solidFill>
                <a:latin typeface="Arial"/>
                <a:cs typeface="Arial"/>
              </a:rPr>
              <a:t>Representatives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will </a:t>
            </a:r>
            <a:r>
              <a:rPr sz="2950" spc="45" dirty="0">
                <a:solidFill>
                  <a:srgbClr val="747474"/>
                </a:solidFill>
                <a:latin typeface="Arial"/>
                <a:cs typeface="Arial"/>
              </a:rPr>
              <a:t>supply</a:t>
            </a:r>
            <a:r>
              <a:rPr sz="2950" spc="-10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-50" dirty="0">
                <a:solidFill>
                  <a:srgbClr val="747474"/>
                </a:solidFill>
                <a:latin typeface="Arial"/>
                <a:cs typeface="Arial"/>
              </a:rPr>
              <a:t>a  </a:t>
            </a:r>
            <a:r>
              <a:rPr sz="2950" spc="10" dirty="0">
                <a:solidFill>
                  <a:srgbClr val="747474"/>
                </a:solidFill>
                <a:latin typeface="Arial"/>
                <a:cs typeface="Arial"/>
              </a:rPr>
              <a:t>sustainable </a:t>
            </a:r>
            <a:r>
              <a:rPr sz="2950" spc="25" dirty="0">
                <a:solidFill>
                  <a:srgbClr val="747474"/>
                </a:solidFill>
                <a:latin typeface="Arial"/>
                <a:cs typeface="Arial"/>
              </a:rPr>
              <a:t>and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environmentally  </a:t>
            </a:r>
            <a:r>
              <a:rPr sz="2950" spc="15" dirty="0">
                <a:solidFill>
                  <a:srgbClr val="747474"/>
                </a:solidFill>
                <a:latin typeface="Arial"/>
                <a:cs typeface="Arial"/>
              </a:rPr>
              <a:t>responsible</a:t>
            </a:r>
            <a:r>
              <a:rPr sz="295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solution.</a:t>
            </a:r>
            <a:endParaRPr sz="2950">
              <a:latin typeface="Arial"/>
              <a:cs typeface="Arial"/>
            </a:endParaRPr>
          </a:p>
          <a:p>
            <a:pPr marL="389255" marR="338455">
              <a:lnSpc>
                <a:spcPct val="119700"/>
              </a:lnSpc>
            </a:pPr>
            <a:r>
              <a:rPr sz="2950" spc="-15" dirty="0">
                <a:solidFill>
                  <a:srgbClr val="747474"/>
                </a:solidFill>
                <a:latin typeface="Arial"/>
                <a:cs typeface="Arial"/>
              </a:rPr>
              <a:t>Available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in </a:t>
            </a:r>
            <a:r>
              <a:rPr sz="2950" spc="40" dirty="0">
                <a:solidFill>
                  <a:srgbClr val="747474"/>
                </a:solidFill>
                <a:latin typeface="Arial"/>
                <a:cs typeface="Arial"/>
              </a:rPr>
              <a:t>Black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or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White </a:t>
            </a:r>
            <a:r>
              <a:rPr sz="2950" spc="25" dirty="0">
                <a:solidFill>
                  <a:srgbClr val="747474"/>
                </a:solidFill>
                <a:latin typeface="Arial"/>
                <a:cs typeface="Arial"/>
              </a:rPr>
              <a:t>Color  </a:t>
            </a:r>
            <a:r>
              <a:rPr sz="2950" spc="-90" dirty="0">
                <a:solidFill>
                  <a:srgbClr val="747474"/>
                </a:solidFill>
                <a:latin typeface="Arial"/>
                <a:cs typeface="Arial"/>
              </a:rPr>
              <a:t>AIREVO </a:t>
            </a:r>
            <a:r>
              <a:rPr sz="2950" spc="15" dirty="0">
                <a:solidFill>
                  <a:srgbClr val="747474"/>
                </a:solidFill>
                <a:latin typeface="Arial"/>
                <a:cs typeface="Arial"/>
              </a:rPr>
              <a:t>Nanomask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is </a:t>
            </a:r>
            <a:r>
              <a:rPr sz="2950" spc="-10" dirty="0">
                <a:solidFill>
                  <a:srgbClr val="747474"/>
                </a:solidFill>
                <a:latin typeface="Arial"/>
                <a:cs typeface="Arial"/>
              </a:rPr>
              <a:t>reusable </a:t>
            </a:r>
            <a:r>
              <a:rPr sz="2950" spc="25" dirty="0">
                <a:solidFill>
                  <a:srgbClr val="747474"/>
                </a:solidFill>
                <a:latin typeface="Arial"/>
                <a:cs typeface="Arial"/>
              </a:rPr>
              <a:t>and  can </a:t>
            </a:r>
            <a:r>
              <a:rPr sz="2950" spc="35" dirty="0">
                <a:solidFill>
                  <a:srgbClr val="747474"/>
                </a:solidFill>
                <a:latin typeface="Arial"/>
                <a:cs typeface="Arial"/>
              </a:rPr>
              <a:t>be </a:t>
            </a:r>
            <a:r>
              <a:rPr sz="2950" spc="20" dirty="0">
                <a:solidFill>
                  <a:srgbClr val="747474"/>
                </a:solidFill>
                <a:latin typeface="Arial"/>
                <a:cs typeface="Arial"/>
              </a:rPr>
              <a:t>washed,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or </a:t>
            </a:r>
            <a:r>
              <a:rPr sz="2950" spc="40" dirty="0">
                <a:solidFill>
                  <a:srgbClr val="747474"/>
                </a:solidFill>
                <a:latin typeface="Arial"/>
                <a:cs typeface="Arial"/>
              </a:rPr>
              <a:t>disinfected </a:t>
            </a:r>
            <a:r>
              <a:rPr sz="2950" spc="25" dirty="0">
                <a:solidFill>
                  <a:srgbClr val="747474"/>
                </a:solidFill>
                <a:latin typeface="Arial"/>
                <a:cs typeface="Arial"/>
              </a:rPr>
              <a:t>and  </a:t>
            </a:r>
            <a:r>
              <a:rPr sz="2950" spc="-5" dirty="0">
                <a:solidFill>
                  <a:srgbClr val="747474"/>
                </a:solidFill>
                <a:latin typeface="Arial"/>
                <a:cs typeface="Arial"/>
              </a:rPr>
              <a:t>reused </a:t>
            </a:r>
            <a:r>
              <a:rPr sz="2950" spc="40" dirty="0">
                <a:solidFill>
                  <a:srgbClr val="747474"/>
                </a:solidFill>
                <a:latin typeface="Arial"/>
                <a:cs typeface="Arial"/>
              </a:rPr>
              <a:t>for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14</a:t>
            </a:r>
            <a:r>
              <a:rPr sz="2950" spc="-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15" dirty="0">
                <a:solidFill>
                  <a:srgbClr val="747474"/>
                </a:solidFill>
                <a:latin typeface="Arial"/>
                <a:cs typeface="Arial"/>
              </a:rPr>
              <a:t>days: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2641" y="8225018"/>
            <a:ext cx="12446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641" y="6999527"/>
            <a:ext cx="6267450" cy="2178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5080" indent="-377190">
              <a:lnSpc>
                <a:spcPct val="119700"/>
              </a:lnSpc>
              <a:spcBef>
                <a:spcPts val="95"/>
              </a:spcBef>
              <a:buSzPct val="74576"/>
              <a:buChar char="•"/>
              <a:tabLst>
                <a:tab pos="389255" algn="l"/>
                <a:tab pos="389890" algn="l"/>
              </a:tabLst>
            </a:pPr>
            <a:r>
              <a:rPr sz="2950" spc="15" dirty="0">
                <a:solidFill>
                  <a:srgbClr val="747474"/>
                </a:solidFill>
                <a:latin typeface="Arial"/>
                <a:cs typeface="Arial"/>
              </a:rPr>
              <a:t>After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14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times </a:t>
            </a:r>
            <a:r>
              <a:rPr sz="2950" spc="35" dirty="0">
                <a:solidFill>
                  <a:srgbClr val="747474"/>
                </a:solidFill>
                <a:latin typeface="Arial"/>
                <a:cs typeface="Arial"/>
              </a:rPr>
              <a:t>disinfected,</a:t>
            </a:r>
            <a:r>
              <a:rPr sz="2950" spc="-2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filtration  </a:t>
            </a:r>
            <a:r>
              <a:rPr sz="2950" spc="35" dirty="0">
                <a:solidFill>
                  <a:srgbClr val="747474"/>
                </a:solidFill>
                <a:latin typeface="Arial"/>
                <a:cs typeface="Arial"/>
              </a:rPr>
              <a:t>eﬃciency</a:t>
            </a:r>
            <a:r>
              <a:rPr sz="295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105" dirty="0">
                <a:solidFill>
                  <a:srgbClr val="747474"/>
                </a:solidFill>
                <a:latin typeface="Arial"/>
                <a:cs typeface="Arial"/>
              </a:rPr>
              <a:t>≥95%.</a:t>
            </a:r>
            <a:endParaRPr sz="2950">
              <a:latin typeface="Arial"/>
              <a:cs typeface="Arial"/>
            </a:endParaRPr>
          </a:p>
          <a:p>
            <a:pPr marL="389255" marR="422909">
              <a:lnSpc>
                <a:spcPct val="119700"/>
              </a:lnSpc>
            </a:pPr>
            <a:r>
              <a:rPr sz="2950" spc="15" dirty="0">
                <a:solidFill>
                  <a:srgbClr val="747474"/>
                </a:solidFill>
                <a:latin typeface="Arial"/>
                <a:cs typeface="Arial"/>
              </a:rPr>
              <a:t>After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14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times</a:t>
            </a:r>
            <a:r>
              <a:rPr sz="2950" spc="-6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machine-washed,  filtration </a:t>
            </a:r>
            <a:r>
              <a:rPr sz="2950" spc="35" dirty="0">
                <a:solidFill>
                  <a:srgbClr val="747474"/>
                </a:solidFill>
                <a:latin typeface="Arial"/>
                <a:cs typeface="Arial"/>
              </a:rPr>
              <a:t>eﬃciency </a:t>
            </a:r>
            <a:r>
              <a:rPr sz="2950" spc="160" dirty="0">
                <a:solidFill>
                  <a:srgbClr val="747474"/>
                </a:solidFill>
                <a:latin typeface="Arial"/>
                <a:cs typeface="Arial"/>
              </a:rPr>
              <a:t>≥</a:t>
            </a:r>
            <a:r>
              <a:rPr sz="2950" spc="-5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90" dirty="0">
                <a:solidFill>
                  <a:srgbClr val="747474"/>
                </a:solidFill>
                <a:latin typeface="Arial"/>
                <a:cs typeface="Arial"/>
              </a:rPr>
              <a:t>94%.</a:t>
            </a:r>
            <a:endParaRPr sz="2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5689" y="9301393"/>
            <a:ext cx="12446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5689" y="10377766"/>
            <a:ext cx="12446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2641" y="9152273"/>
            <a:ext cx="4981575" cy="1640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95"/>
              </a:spcBef>
            </a:pP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3 </a:t>
            </a:r>
            <a:r>
              <a:rPr sz="2950" spc="-15" dirty="0">
                <a:solidFill>
                  <a:srgbClr val="747474"/>
                </a:solidFill>
                <a:latin typeface="Arial"/>
                <a:cs typeface="Arial"/>
              </a:rPr>
              <a:t>layers </a:t>
            </a:r>
            <a:r>
              <a:rPr sz="2950" spc="60" dirty="0">
                <a:solidFill>
                  <a:srgbClr val="747474"/>
                </a:solidFill>
                <a:latin typeface="Arial"/>
                <a:cs typeface="Arial"/>
              </a:rPr>
              <a:t>of </a:t>
            </a:r>
            <a:r>
              <a:rPr sz="2950" spc="20" dirty="0">
                <a:solidFill>
                  <a:srgbClr val="747474"/>
                </a:solidFill>
                <a:latin typeface="Arial"/>
                <a:cs typeface="Arial"/>
              </a:rPr>
              <a:t>antibacterial</a:t>
            </a:r>
            <a:r>
              <a:rPr sz="2950" spc="-3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40" dirty="0">
                <a:solidFill>
                  <a:srgbClr val="747474"/>
                </a:solidFill>
                <a:latin typeface="Arial"/>
                <a:cs typeface="Arial"/>
              </a:rPr>
              <a:t>fabric  </a:t>
            </a:r>
            <a:r>
              <a:rPr sz="2950" spc="50" dirty="0">
                <a:solidFill>
                  <a:srgbClr val="747474"/>
                </a:solidFill>
                <a:latin typeface="Arial"/>
                <a:cs typeface="Arial"/>
              </a:rPr>
              <a:t>protection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950" u="heavy" spc="-5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</a:rPr>
              <a:t>Class </a:t>
            </a:r>
            <a:r>
              <a:rPr sz="2950" u="heavy" spc="5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</a:rPr>
              <a:t>1 </a:t>
            </a:r>
            <a:r>
              <a:rPr sz="2950" u="heavy" spc="45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</a:rPr>
              <a:t>Non-Medical</a:t>
            </a:r>
            <a:r>
              <a:rPr sz="2950" u="heavy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</a:rPr>
              <a:t> </a:t>
            </a:r>
            <a:r>
              <a:rPr sz="2950" u="heavy" spc="35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</a:rPr>
              <a:t>Mask</a:t>
            </a:r>
            <a:endParaRPr sz="2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551211" y="1208826"/>
            <a:ext cx="5111807" cy="3312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33358" y="8178369"/>
            <a:ext cx="5371106" cy="2632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15866" y="7683628"/>
            <a:ext cx="3694402" cy="3407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162607" y="4695980"/>
            <a:ext cx="3587699" cy="35081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78538" y="4962964"/>
            <a:ext cx="3404051" cy="33389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04234" y="4823932"/>
            <a:ext cx="3694292" cy="2940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13593" y="2016114"/>
            <a:ext cx="4675677" cy="29402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63306" y="1876963"/>
            <a:ext cx="2009511" cy="2717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06965" y="2460653"/>
            <a:ext cx="4200517" cy="2431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0637" y="2549724"/>
            <a:ext cx="8179434" cy="241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>
              <a:lnSpc>
                <a:spcPct val="111000"/>
              </a:lnSpc>
              <a:spcBef>
                <a:spcPts val="100"/>
              </a:spcBef>
            </a:pPr>
            <a:r>
              <a:rPr sz="2650" b="1" spc="-20" dirty="0">
                <a:latin typeface="Arial"/>
                <a:cs typeface="Arial"/>
              </a:rPr>
              <a:t>Both </a:t>
            </a:r>
            <a:r>
              <a:rPr sz="2650" b="1" spc="-15" dirty="0">
                <a:latin typeface="Arial"/>
                <a:cs typeface="Arial"/>
              </a:rPr>
              <a:t>products </a:t>
            </a:r>
            <a:r>
              <a:rPr sz="2650" b="1" spc="10" dirty="0">
                <a:latin typeface="Arial"/>
                <a:cs typeface="Arial"/>
              </a:rPr>
              <a:t>can </a:t>
            </a:r>
            <a:r>
              <a:rPr sz="2650" b="1" spc="15" dirty="0">
                <a:latin typeface="Arial"/>
                <a:cs typeface="Arial"/>
              </a:rPr>
              <a:t>be </a:t>
            </a:r>
            <a:r>
              <a:rPr sz="2650" b="1" spc="-35" dirty="0">
                <a:latin typeface="Arial"/>
                <a:cs typeface="Arial"/>
              </a:rPr>
              <a:t>easily </a:t>
            </a:r>
            <a:r>
              <a:rPr sz="2650" b="1" spc="-10" dirty="0">
                <a:latin typeface="Arial"/>
                <a:cs typeface="Arial"/>
              </a:rPr>
              <a:t>distributed </a:t>
            </a:r>
            <a:r>
              <a:rPr sz="2650" b="1" spc="-25" dirty="0">
                <a:latin typeface="Arial"/>
                <a:cs typeface="Arial"/>
              </a:rPr>
              <a:t>personally  </a:t>
            </a:r>
            <a:r>
              <a:rPr sz="2650" b="1" spc="-55" dirty="0">
                <a:latin typeface="Arial"/>
                <a:cs typeface="Arial"/>
              </a:rPr>
              <a:t>by </a:t>
            </a:r>
            <a:r>
              <a:rPr sz="2650" b="1" spc="20" dirty="0">
                <a:latin typeface="Arial"/>
                <a:cs typeface="Arial"/>
              </a:rPr>
              <a:t>elected </a:t>
            </a:r>
            <a:r>
              <a:rPr sz="2650" b="1" spc="-10" dirty="0">
                <a:latin typeface="Arial"/>
                <a:cs typeface="Arial"/>
              </a:rPr>
              <a:t>representatives </a:t>
            </a:r>
            <a:r>
              <a:rPr sz="2650" b="1" spc="-5" dirty="0">
                <a:latin typeface="Arial"/>
                <a:cs typeface="Arial"/>
              </a:rPr>
              <a:t>and their district</a:t>
            </a:r>
            <a:r>
              <a:rPr sz="2650" b="1" spc="-15" dirty="0">
                <a:latin typeface="Arial"/>
                <a:cs typeface="Arial"/>
              </a:rPr>
              <a:t> </a:t>
            </a:r>
            <a:r>
              <a:rPr sz="2650" b="1" spc="-10" dirty="0">
                <a:latin typeface="Arial"/>
                <a:cs typeface="Arial"/>
              </a:rPr>
              <a:t>oﬃces</a:t>
            </a:r>
            <a:endParaRPr sz="2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650" b="1" spc="-10" dirty="0">
                <a:latin typeface="Arial"/>
                <a:cs typeface="Arial"/>
              </a:rPr>
              <a:t>EN </a:t>
            </a:r>
            <a:r>
              <a:rPr sz="2650" b="1" spc="10" dirty="0">
                <a:latin typeface="Arial"/>
                <a:cs typeface="Arial"/>
              </a:rPr>
              <a:t>14683/FDA </a:t>
            </a:r>
            <a:r>
              <a:rPr sz="2650" b="1" spc="-10" dirty="0">
                <a:latin typeface="Arial"/>
                <a:cs typeface="Arial"/>
              </a:rPr>
              <a:t>510K </a:t>
            </a:r>
            <a:r>
              <a:rPr sz="2650" b="1" spc="-30" dirty="0">
                <a:latin typeface="Arial"/>
                <a:cs typeface="Arial"/>
              </a:rPr>
              <a:t>Surgical </a:t>
            </a:r>
            <a:r>
              <a:rPr sz="2650" b="1" spc="15" dirty="0">
                <a:latin typeface="Arial"/>
                <a:cs typeface="Arial"/>
              </a:rPr>
              <a:t>Face </a:t>
            </a:r>
            <a:r>
              <a:rPr sz="2650" b="1" spc="50" dirty="0">
                <a:latin typeface="Arial"/>
                <a:cs typeface="Arial"/>
              </a:rPr>
              <a:t>Mask</a:t>
            </a:r>
            <a:endParaRPr sz="2650" dirty="0">
              <a:latin typeface="Arial"/>
              <a:cs typeface="Arial"/>
            </a:endParaRPr>
          </a:p>
          <a:p>
            <a:pPr marL="762635" indent="-335915">
              <a:lnSpc>
                <a:spcPct val="100000"/>
              </a:lnSpc>
              <a:spcBef>
                <a:spcPts val="1930"/>
              </a:spcBef>
              <a:buClr>
                <a:srgbClr val="747474"/>
              </a:buClr>
              <a:buSzPct val="73584"/>
              <a:buChar char="•"/>
              <a:tabLst>
                <a:tab pos="762635" algn="l"/>
                <a:tab pos="763270" algn="l"/>
              </a:tabLst>
            </a:pPr>
            <a:r>
              <a:rPr sz="2650" spc="5" dirty="0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sz="2650" spc="5" dirty="0">
                <a:solidFill>
                  <a:srgbClr val="747474"/>
                </a:solidFill>
                <a:latin typeface="Arial"/>
                <a:cs typeface="Arial"/>
              </a:rPr>
              <a:t>igh </a:t>
            </a:r>
            <a:r>
              <a:rPr sz="2650" spc="15" dirty="0">
                <a:solidFill>
                  <a:srgbClr val="747474"/>
                </a:solidFill>
                <a:latin typeface="Arial"/>
                <a:cs typeface="Arial"/>
              </a:rPr>
              <a:t>quality </a:t>
            </a:r>
            <a:r>
              <a:rPr sz="2650" spc="45" dirty="0">
                <a:solidFill>
                  <a:srgbClr val="747474"/>
                </a:solidFill>
                <a:latin typeface="Arial"/>
                <a:cs typeface="Arial"/>
              </a:rPr>
              <a:t>3-ply </a:t>
            </a:r>
            <a:r>
              <a:rPr sz="2650" spc="-5" dirty="0">
                <a:solidFill>
                  <a:srgbClr val="747474"/>
                </a:solidFill>
                <a:latin typeface="Arial"/>
                <a:cs typeface="Arial"/>
              </a:rPr>
              <a:t>surgical</a:t>
            </a:r>
            <a:r>
              <a:rPr sz="2650" spc="-9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650" spc="5" dirty="0">
                <a:solidFill>
                  <a:srgbClr val="747474"/>
                </a:solidFill>
                <a:latin typeface="Arial"/>
                <a:cs typeface="Arial"/>
              </a:rPr>
              <a:t>mask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2641" y="5798705"/>
            <a:ext cx="113664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2641" y="6406555"/>
            <a:ext cx="113664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2641" y="7014405"/>
            <a:ext cx="113664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641" y="7622254"/>
            <a:ext cx="113664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2641" y="4935034"/>
            <a:ext cx="6685915" cy="306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marR="5080" indent="-335915">
              <a:lnSpc>
                <a:spcPct val="150500"/>
              </a:lnSpc>
              <a:spcBef>
                <a:spcPts val="100"/>
              </a:spcBef>
              <a:buSzPct val="73584"/>
              <a:buChar char="•"/>
              <a:tabLst>
                <a:tab pos="347980" algn="l"/>
                <a:tab pos="348615" algn="l"/>
              </a:tabLst>
            </a:pPr>
            <a:r>
              <a:rPr sz="2650" spc="10" dirty="0">
                <a:solidFill>
                  <a:srgbClr val="747474"/>
                </a:solidFill>
                <a:latin typeface="Arial"/>
                <a:cs typeface="Arial"/>
              </a:rPr>
              <a:t>Color: </a:t>
            </a:r>
            <a:r>
              <a:rPr sz="2650" spc="-5" dirty="0">
                <a:solidFill>
                  <a:srgbClr val="747474"/>
                </a:solidFill>
                <a:latin typeface="Arial"/>
                <a:cs typeface="Arial"/>
              </a:rPr>
              <a:t>Blue, </a:t>
            </a:r>
            <a:r>
              <a:rPr sz="2650" spc="-65" dirty="0">
                <a:solidFill>
                  <a:srgbClr val="747474"/>
                </a:solidFill>
                <a:latin typeface="Arial"/>
                <a:cs typeface="Arial"/>
              </a:rPr>
              <a:t>Yellow, </a:t>
            </a:r>
            <a:r>
              <a:rPr sz="2650" spc="-45" dirty="0">
                <a:solidFill>
                  <a:srgbClr val="747474"/>
                </a:solidFill>
                <a:latin typeface="Arial"/>
                <a:cs typeface="Arial"/>
              </a:rPr>
              <a:t>Green </a:t>
            </a:r>
            <a:r>
              <a:rPr sz="2650" spc="15" dirty="0">
                <a:solidFill>
                  <a:srgbClr val="747474"/>
                </a:solidFill>
                <a:latin typeface="Arial"/>
                <a:cs typeface="Arial"/>
              </a:rPr>
              <a:t>or </a:t>
            </a:r>
            <a:r>
              <a:rPr sz="2650" spc="-30" dirty="0">
                <a:solidFill>
                  <a:srgbClr val="747474"/>
                </a:solidFill>
                <a:latin typeface="Arial"/>
                <a:cs typeface="Arial"/>
              </a:rPr>
              <a:t>as </a:t>
            </a:r>
            <a:r>
              <a:rPr sz="2650" spc="5" dirty="0">
                <a:solidFill>
                  <a:srgbClr val="747474"/>
                </a:solidFill>
                <a:latin typeface="Arial"/>
                <a:cs typeface="Arial"/>
              </a:rPr>
              <a:t>requested  </a:t>
            </a:r>
            <a:r>
              <a:rPr sz="2650" spc="-35" dirty="0">
                <a:solidFill>
                  <a:srgbClr val="747474"/>
                </a:solidFill>
                <a:latin typeface="Arial"/>
                <a:cs typeface="Arial"/>
              </a:rPr>
              <a:t>Size: </a:t>
            </a:r>
            <a:r>
              <a:rPr sz="2650" spc="-5" dirty="0">
                <a:solidFill>
                  <a:srgbClr val="747474"/>
                </a:solidFill>
                <a:latin typeface="Arial"/>
                <a:cs typeface="Arial"/>
              </a:rPr>
              <a:t>17.5X9.5cm,</a:t>
            </a:r>
            <a:r>
              <a:rPr sz="2650" spc="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650" spc="-5" dirty="0">
                <a:solidFill>
                  <a:srgbClr val="747474"/>
                </a:solidFill>
                <a:latin typeface="Arial"/>
                <a:cs typeface="Arial"/>
              </a:rPr>
              <a:t>14.5X9.5cm</a:t>
            </a:r>
            <a:endParaRPr sz="2650">
              <a:latin typeface="Arial"/>
              <a:cs typeface="Arial"/>
            </a:endParaRPr>
          </a:p>
          <a:p>
            <a:pPr marL="347980">
              <a:lnSpc>
                <a:spcPct val="100000"/>
              </a:lnSpc>
              <a:spcBef>
                <a:spcPts val="1605"/>
              </a:spcBef>
            </a:pPr>
            <a:r>
              <a:rPr sz="2650" spc="-5" dirty="0">
                <a:solidFill>
                  <a:srgbClr val="747474"/>
                </a:solidFill>
                <a:latin typeface="Arial"/>
                <a:cs typeface="Arial"/>
              </a:rPr>
              <a:t>Style: </a:t>
            </a:r>
            <a:r>
              <a:rPr sz="2650" spc="5" dirty="0">
                <a:solidFill>
                  <a:srgbClr val="747474"/>
                </a:solidFill>
                <a:latin typeface="Arial"/>
                <a:cs typeface="Arial"/>
              </a:rPr>
              <a:t>ear-loop </a:t>
            </a:r>
            <a:r>
              <a:rPr sz="2650" spc="15" dirty="0">
                <a:solidFill>
                  <a:srgbClr val="747474"/>
                </a:solidFill>
                <a:latin typeface="Arial"/>
                <a:cs typeface="Arial"/>
              </a:rPr>
              <a:t>or</a:t>
            </a:r>
            <a:r>
              <a:rPr sz="2650" spc="-2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650" spc="10" dirty="0">
                <a:solidFill>
                  <a:srgbClr val="747474"/>
                </a:solidFill>
                <a:latin typeface="Arial"/>
                <a:cs typeface="Arial"/>
              </a:rPr>
              <a:t>tie</a:t>
            </a:r>
            <a:endParaRPr sz="2650">
              <a:latin typeface="Arial"/>
              <a:cs typeface="Arial"/>
            </a:endParaRPr>
          </a:p>
          <a:p>
            <a:pPr marL="347980" marR="1882775">
              <a:lnSpc>
                <a:spcPct val="150500"/>
              </a:lnSpc>
            </a:pPr>
            <a:r>
              <a:rPr sz="2650" dirty="0">
                <a:solidFill>
                  <a:srgbClr val="747474"/>
                </a:solidFill>
                <a:latin typeface="Arial"/>
                <a:cs typeface="Arial"/>
              </a:rPr>
              <a:t>Material: </a:t>
            </a:r>
            <a:r>
              <a:rPr sz="2650" spc="-35" dirty="0">
                <a:solidFill>
                  <a:srgbClr val="747474"/>
                </a:solidFill>
                <a:latin typeface="Arial"/>
                <a:cs typeface="Arial"/>
              </a:rPr>
              <a:t>SBPP </a:t>
            </a:r>
            <a:r>
              <a:rPr sz="2650" spc="35" dirty="0">
                <a:solidFill>
                  <a:srgbClr val="747474"/>
                </a:solidFill>
                <a:latin typeface="Arial"/>
                <a:cs typeface="Arial"/>
              </a:rPr>
              <a:t>+ </a:t>
            </a:r>
            <a:r>
              <a:rPr sz="2650" spc="65" dirty="0">
                <a:solidFill>
                  <a:srgbClr val="747474"/>
                </a:solidFill>
                <a:latin typeface="Arial"/>
                <a:cs typeface="Arial"/>
              </a:rPr>
              <a:t>MB </a:t>
            </a:r>
            <a:r>
              <a:rPr sz="2650" spc="35" dirty="0">
                <a:solidFill>
                  <a:srgbClr val="747474"/>
                </a:solidFill>
                <a:latin typeface="Arial"/>
                <a:cs typeface="Arial"/>
              </a:rPr>
              <a:t>+</a:t>
            </a:r>
            <a:r>
              <a:rPr sz="2650" spc="-14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650" spc="-35" dirty="0">
                <a:solidFill>
                  <a:srgbClr val="747474"/>
                </a:solidFill>
                <a:latin typeface="Arial"/>
                <a:cs typeface="Arial"/>
              </a:rPr>
              <a:t>SBPP  </a:t>
            </a:r>
            <a:r>
              <a:rPr sz="2650" spc="-5" dirty="0">
                <a:solidFill>
                  <a:srgbClr val="747474"/>
                </a:solidFill>
                <a:latin typeface="Arial"/>
                <a:cs typeface="Arial"/>
              </a:rPr>
              <a:t>MOQ: </a:t>
            </a:r>
            <a:r>
              <a:rPr sz="2650" spc="-10" dirty="0">
                <a:solidFill>
                  <a:srgbClr val="747474"/>
                </a:solidFill>
                <a:latin typeface="Arial"/>
                <a:cs typeface="Arial"/>
              </a:rPr>
              <a:t>200000</a:t>
            </a:r>
            <a:r>
              <a:rPr sz="2650" spc="-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650" spc="-40" dirty="0">
                <a:solidFill>
                  <a:srgbClr val="747474"/>
                </a:solidFill>
                <a:latin typeface="Arial"/>
                <a:cs typeface="Arial"/>
              </a:rPr>
              <a:t>PCS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8737" y="8569271"/>
            <a:ext cx="359156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5" dirty="0">
                <a:latin typeface="Arial"/>
                <a:cs typeface="Arial"/>
              </a:rPr>
              <a:t>Hand </a:t>
            </a:r>
            <a:r>
              <a:rPr sz="2650" b="1" spc="-5" dirty="0">
                <a:latin typeface="Arial"/>
                <a:cs typeface="Arial"/>
              </a:rPr>
              <a:t>Sanitizer</a:t>
            </a:r>
            <a:r>
              <a:rPr sz="2650" b="1" spc="-95" dirty="0">
                <a:latin typeface="Arial"/>
                <a:cs typeface="Arial"/>
              </a:rPr>
              <a:t> </a:t>
            </a:r>
            <a:r>
              <a:rPr sz="2650" b="1" spc="-5" dirty="0">
                <a:latin typeface="Arial"/>
                <a:cs typeface="Arial"/>
              </a:rPr>
              <a:t>Bottles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0289" y="9013230"/>
            <a:ext cx="5538470" cy="124142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373380" indent="-335915">
              <a:lnSpc>
                <a:spcPct val="100000"/>
              </a:lnSpc>
              <a:spcBef>
                <a:spcPts val="1705"/>
              </a:spcBef>
              <a:buClr>
                <a:srgbClr val="747474"/>
              </a:buClr>
              <a:buSzPct val="73584"/>
              <a:buChar char="•"/>
              <a:tabLst>
                <a:tab pos="373380" algn="l"/>
                <a:tab pos="374015" algn="l"/>
              </a:tabLst>
            </a:pPr>
            <a:r>
              <a:rPr sz="2650" spc="-10" dirty="0">
                <a:solidFill>
                  <a:srgbClr val="5C5C5C"/>
                </a:solidFill>
                <a:latin typeface="Arial"/>
                <a:cs typeface="Arial"/>
              </a:rPr>
              <a:t>100 </a:t>
            </a:r>
            <a:r>
              <a:rPr sz="2650" spc="20" dirty="0">
                <a:solidFill>
                  <a:srgbClr val="5C5C5C"/>
                </a:solidFill>
                <a:latin typeface="Arial"/>
                <a:cs typeface="Arial"/>
              </a:rPr>
              <a:t>ml</a:t>
            </a:r>
            <a:r>
              <a:rPr sz="2650" spc="-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650" spc="35" dirty="0">
                <a:solidFill>
                  <a:srgbClr val="5C5C5C"/>
                </a:solidFill>
                <a:latin typeface="Arial"/>
                <a:cs typeface="Arial"/>
              </a:rPr>
              <a:t>bottles</a:t>
            </a:r>
            <a:endParaRPr sz="2650">
              <a:latin typeface="Arial"/>
              <a:cs typeface="Arial"/>
            </a:endParaRPr>
          </a:p>
          <a:p>
            <a:pPr marL="373380" indent="-335915">
              <a:lnSpc>
                <a:spcPct val="100000"/>
              </a:lnSpc>
              <a:spcBef>
                <a:spcPts val="1610"/>
              </a:spcBef>
              <a:buClr>
                <a:srgbClr val="747474"/>
              </a:buClr>
              <a:buSzPct val="73584"/>
              <a:buChar char="•"/>
              <a:tabLst>
                <a:tab pos="373380" algn="l"/>
                <a:tab pos="374015" algn="l"/>
              </a:tabLst>
            </a:pPr>
            <a:r>
              <a:rPr sz="2650" spc="-180" dirty="0">
                <a:solidFill>
                  <a:srgbClr val="5C5C5C"/>
                </a:solidFill>
                <a:latin typeface="Arial"/>
                <a:cs typeface="Arial"/>
              </a:rPr>
              <a:t>To </a:t>
            </a:r>
            <a:r>
              <a:rPr sz="2650" spc="15" dirty="0">
                <a:solidFill>
                  <a:srgbClr val="5C5C5C"/>
                </a:solidFill>
                <a:latin typeface="Arial"/>
                <a:cs typeface="Arial"/>
              </a:rPr>
              <a:t>be </a:t>
            </a:r>
            <a:r>
              <a:rPr sz="2650" spc="25" dirty="0">
                <a:solidFill>
                  <a:srgbClr val="5C5C5C"/>
                </a:solidFill>
                <a:latin typeface="Arial"/>
                <a:cs typeface="Arial"/>
              </a:rPr>
              <a:t>provided </a:t>
            </a:r>
            <a:r>
              <a:rPr sz="2650" spc="65" dirty="0">
                <a:solidFill>
                  <a:srgbClr val="5C5C5C"/>
                </a:solidFill>
                <a:latin typeface="Arial"/>
                <a:cs typeface="Arial"/>
              </a:rPr>
              <a:t>to</a:t>
            </a:r>
            <a:r>
              <a:rPr sz="2650" spc="-45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5C5C5C"/>
                </a:solidFill>
                <a:latin typeface="Arial"/>
                <a:cs typeface="Arial"/>
              </a:rPr>
              <a:t>Representatives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561609" y="968716"/>
            <a:ext cx="3984950" cy="3775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46238" y="4958136"/>
            <a:ext cx="4015790" cy="3455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63112" y="4844241"/>
            <a:ext cx="4916801" cy="3516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34728" y="1222484"/>
            <a:ext cx="1005014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50" spc="-114" dirty="0">
                <a:solidFill>
                  <a:srgbClr val="008F00"/>
                </a:solidFill>
              </a:rPr>
              <a:t>Serving </a:t>
            </a:r>
            <a:r>
              <a:rPr sz="4750" spc="-50" dirty="0">
                <a:solidFill>
                  <a:srgbClr val="008F00"/>
                </a:solidFill>
              </a:rPr>
              <a:t>the </a:t>
            </a:r>
            <a:r>
              <a:rPr sz="4750" spc="-140" dirty="0">
                <a:solidFill>
                  <a:srgbClr val="008F00"/>
                </a:solidFill>
              </a:rPr>
              <a:t>General </a:t>
            </a:r>
            <a:r>
              <a:rPr sz="4750" spc="-65" dirty="0">
                <a:solidFill>
                  <a:srgbClr val="008F00"/>
                </a:solidFill>
              </a:rPr>
              <a:t>Public</a:t>
            </a:r>
            <a:endParaRPr sz="4750" dirty="0"/>
          </a:p>
        </p:txBody>
      </p:sp>
      <p:sp>
        <p:nvSpPr>
          <p:cNvPr id="17" name="object 17"/>
          <p:cNvSpPr/>
          <p:nvPr/>
        </p:nvSpPr>
        <p:spPr>
          <a:xfrm>
            <a:off x="9080929" y="4108287"/>
            <a:ext cx="1824500" cy="4285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98794" y="8819519"/>
            <a:ext cx="2188845" cy="8591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98475" marR="5080" indent="-486409">
              <a:lnSpc>
                <a:spcPct val="101800"/>
              </a:lnSpc>
              <a:spcBef>
                <a:spcPts val="60"/>
              </a:spcBef>
            </a:pPr>
            <a:r>
              <a:rPr sz="2700" spc="-30" dirty="0">
                <a:solidFill>
                  <a:srgbClr val="747474"/>
                </a:solidFill>
                <a:latin typeface="Arial"/>
                <a:cs typeface="Arial"/>
              </a:rPr>
              <a:t>Hand</a:t>
            </a:r>
            <a:r>
              <a:rPr sz="2700" spc="-7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700" spc="-65" dirty="0">
                <a:solidFill>
                  <a:srgbClr val="747474"/>
                </a:solidFill>
                <a:latin typeface="Arial"/>
                <a:cs typeface="Arial"/>
              </a:rPr>
              <a:t>Sanitizer  </a:t>
            </a:r>
            <a:r>
              <a:rPr sz="2700" spc="-55" dirty="0">
                <a:solidFill>
                  <a:srgbClr val="747474"/>
                </a:solidFill>
                <a:latin typeface="Arial"/>
                <a:cs typeface="Arial"/>
              </a:rPr>
              <a:t>(100</a:t>
            </a:r>
            <a:r>
              <a:rPr sz="2700" spc="-1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700" spc="-110" dirty="0">
                <a:solidFill>
                  <a:srgbClr val="747474"/>
                </a:solidFill>
                <a:latin typeface="Arial"/>
                <a:cs typeface="Arial"/>
              </a:rPr>
              <a:t>ml)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737" y="2591748"/>
            <a:ext cx="310515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b="1" spc="35" dirty="0">
                <a:latin typeface="Arial"/>
                <a:cs typeface="Arial"/>
              </a:rPr>
              <a:t>N95 </a:t>
            </a:r>
            <a:r>
              <a:rPr sz="2700" b="1" spc="-10" dirty="0">
                <a:latin typeface="Arial"/>
                <a:cs typeface="Arial"/>
              </a:rPr>
              <a:t>Surgical</a:t>
            </a:r>
            <a:r>
              <a:rPr sz="2700" b="1" spc="-105" dirty="0">
                <a:latin typeface="Arial"/>
                <a:cs typeface="Arial"/>
              </a:rPr>
              <a:t> </a:t>
            </a:r>
            <a:r>
              <a:rPr sz="2700" b="1" spc="80" dirty="0">
                <a:latin typeface="Arial"/>
                <a:cs typeface="Arial"/>
              </a:rPr>
              <a:t>Mask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5689" y="4813591"/>
            <a:ext cx="116839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5689" y="3173078"/>
            <a:ext cx="7393305" cy="2529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9410" marR="5080" indent="-347345">
              <a:lnSpc>
                <a:spcPct val="121700"/>
              </a:lnSpc>
              <a:spcBef>
                <a:spcPts val="90"/>
              </a:spcBef>
              <a:buSzPct val="75925"/>
              <a:buChar char="•"/>
              <a:tabLst>
                <a:tab pos="359410" algn="l"/>
                <a:tab pos="360045" algn="l"/>
              </a:tabLst>
            </a:pPr>
            <a:r>
              <a:rPr sz="2700" spc="15" dirty="0">
                <a:solidFill>
                  <a:srgbClr val="747474"/>
                </a:solidFill>
                <a:latin typeface="Arial"/>
                <a:cs typeface="Arial"/>
              </a:rPr>
              <a:t>300,000 </a:t>
            </a:r>
            <a:r>
              <a:rPr sz="2700" spc="-15" dirty="0">
                <a:solidFill>
                  <a:srgbClr val="008F00"/>
                </a:solidFill>
                <a:latin typeface="Arial"/>
                <a:cs typeface="Arial"/>
              </a:rPr>
              <a:t>NIOSH </a:t>
            </a:r>
            <a:r>
              <a:rPr sz="2700" spc="40" dirty="0">
                <a:solidFill>
                  <a:srgbClr val="008F00"/>
                </a:solidFill>
                <a:latin typeface="Arial"/>
                <a:cs typeface="Arial"/>
              </a:rPr>
              <a:t>approved </a:t>
            </a:r>
            <a:r>
              <a:rPr sz="2700" spc="5" dirty="0">
                <a:solidFill>
                  <a:srgbClr val="008F00"/>
                </a:solidFill>
                <a:latin typeface="Arial"/>
                <a:cs typeface="Arial"/>
              </a:rPr>
              <a:t>Surgical </a:t>
            </a:r>
            <a:r>
              <a:rPr sz="2700" spc="15" dirty="0">
                <a:solidFill>
                  <a:srgbClr val="008F00"/>
                </a:solidFill>
                <a:latin typeface="Arial"/>
                <a:cs typeface="Arial"/>
              </a:rPr>
              <a:t>N95 </a:t>
            </a:r>
            <a:r>
              <a:rPr sz="2700" spc="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700" spc="20" dirty="0">
                <a:solidFill>
                  <a:srgbClr val="747474"/>
                </a:solidFill>
                <a:latin typeface="Arial"/>
                <a:cs typeface="Arial"/>
              </a:rPr>
              <a:t>respirator </a:t>
            </a:r>
            <a:r>
              <a:rPr sz="2700" spc="15" dirty="0">
                <a:solidFill>
                  <a:srgbClr val="747474"/>
                </a:solidFill>
                <a:latin typeface="Arial"/>
                <a:cs typeface="Arial"/>
              </a:rPr>
              <a:t>Classified </a:t>
            </a:r>
            <a:r>
              <a:rPr sz="2700" spc="-10" dirty="0">
                <a:solidFill>
                  <a:srgbClr val="747474"/>
                </a:solidFill>
                <a:latin typeface="Arial"/>
                <a:cs typeface="Arial"/>
              </a:rPr>
              <a:t>as </a:t>
            </a:r>
            <a:r>
              <a:rPr sz="2700" spc="40" dirty="0">
                <a:solidFill>
                  <a:srgbClr val="747474"/>
                </a:solidFill>
                <a:latin typeface="Arial"/>
                <a:cs typeface="Arial"/>
              </a:rPr>
              <a:t>such </a:t>
            </a:r>
            <a:r>
              <a:rPr sz="2700" spc="65" dirty="0">
                <a:solidFill>
                  <a:srgbClr val="747474"/>
                </a:solidFill>
                <a:latin typeface="Arial"/>
                <a:cs typeface="Arial"/>
              </a:rPr>
              <a:t>by </a:t>
            </a:r>
            <a:r>
              <a:rPr sz="2700" spc="30" dirty="0">
                <a:solidFill>
                  <a:srgbClr val="747474"/>
                </a:solidFill>
                <a:latin typeface="Arial"/>
                <a:cs typeface="Arial"/>
              </a:rPr>
              <a:t>the </a:t>
            </a:r>
            <a:r>
              <a:rPr sz="2700" spc="40" dirty="0">
                <a:solidFill>
                  <a:srgbClr val="747474"/>
                </a:solidFill>
                <a:latin typeface="Arial"/>
                <a:cs typeface="Arial"/>
              </a:rPr>
              <a:t>Food</a:t>
            </a:r>
            <a:r>
              <a:rPr sz="2700" spc="-15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700" spc="30" dirty="0">
                <a:solidFill>
                  <a:srgbClr val="747474"/>
                </a:solidFill>
                <a:latin typeface="Arial"/>
                <a:cs typeface="Arial"/>
              </a:rPr>
              <a:t>and  </a:t>
            </a:r>
            <a:r>
              <a:rPr sz="2700" spc="15" dirty="0">
                <a:solidFill>
                  <a:srgbClr val="747474"/>
                </a:solidFill>
                <a:latin typeface="Arial"/>
                <a:cs typeface="Arial"/>
              </a:rPr>
              <a:t>Drug </a:t>
            </a:r>
            <a:r>
              <a:rPr sz="2700" spc="35" dirty="0">
                <a:solidFill>
                  <a:srgbClr val="747474"/>
                </a:solidFill>
                <a:latin typeface="Arial"/>
                <a:cs typeface="Arial"/>
              </a:rPr>
              <a:t>Administration </a:t>
            </a:r>
            <a:r>
              <a:rPr sz="2700" spc="-105" dirty="0">
                <a:solidFill>
                  <a:srgbClr val="747474"/>
                </a:solidFill>
                <a:latin typeface="Arial"/>
                <a:cs typeface="Arial"/>
              </a:rPr>
              <a:t>(FDA) </a:t>
            </a:r>
            <a:r>
              <a:rPr sz="2700" spc="30" dirty="0">
                <a:solidFill>
                  <a:srgbClr val="747474"/>
                </a:solidFill>
                <a:latin typeface="Arial"/>
                <a:cs typeface="Arial"/>
              </a:rPr>
              <a:t>will </a:t>
            </a:r>
            <a:r>
              <a:rPr sz="2700" spc="40" dirty="0">
                <a:solidFill>
                  <a:srgbClr val="747474"/>
                </a:solidFill>
                <a:latin typeface="Arial"/>
                <a:cs typeface="Arial"/>
              </a:rPr>
              <a:t>be </a:t>
            </a:r>
            <a:r>
              <a:rPr sz="2700" spc="45" dirty="0">
                <a:solidFill>
                  <a:srgbClr val="747474"/>
                </a:solidFill>
                <a:latin typeface="Arial"/>
                <a:cs typeface="Arial"/>
              </a:rPr>
              <a:t>supplied  </a:t>
            </a:r>
            <a:r>
              <a:rPr sz="2700" spc="25" dirty="0">
                <a:solidFill>
                  <a:srgbClr val="747474"/>
                </a:solidFill>
                <a:latin typeface="Arial"/>
                <a:cs typeface="Arial"/>
              </a:rPr>
              <a:t>High </a:t>
            </a:r>
            <a:r>
              <a:rPr sz="2700" spc="30" dirty="0">
                <a:solidFill>
                  <a:srgbClr val="747474"/>
                </a:solidFill>
                <a:latin typeface="Arial"/>
                <a:cs typeface="Arial"/>
              </a:rPr>
              <a:t>quality </a:t>
            </a:r>
            <a:r>
              <a:rPr sz="2700" spc="-5" dirty="0">
                <a:solidFill>
                  <a:srgbClr val="747474"/>
                </a:solidFill>
                <a:latin typeface="Arial"/>
                <a:cs typeface="Arial"/>
              </a:rPr>
              <a:t>respirator, </a:t>
            </a:r>
            <a:r>
              <a:rPr sz="2700" spc="40" dirty="0">
                <a:solidFill>
                  <a:srgbClr val="747474"/>
                </a:solidFill>
                <a:latin typeface="Arial"/>
                <a:cs typeface="Arial"/>
              </a:rPr>
              <a:t>comparable </a:t>
            </a:r>
            <a:r>
              <a:rPr sz="2700" spc="85" dirty="0">
                <a:solidFill>
                  <a:srgbClr val="747474"/>
                </a:solidFill>
                <a:latin typeface="Arial"/>
                <a:cs typeface="Arial"/>
              </a:rPr>
              <a:t>to </a:t>
            </a:r>
            <a:r>
              <a:rPr sz="2700" spc="45" dirty="0">
                <a:solidFill>
                  <a:srgbClr val="747474"/>
                </a:solidFill>
                <a:latin typeface="Arial"/>
                <a:cs typeface="Arial"/>
              </a:rPr>
              <a:t>3M™  </a:t>
            </a:r>
            <a:r>
              <a:rPr sz="2700" spc="110" dirty="0">
                <a:solidFill>
                  <a:srgbClr val="747474"/>
                </a:solidFill>
                <a:latin typeface="Arial"/>
                <a:cs typeface="Arial"/>
              </a:rPr>
              <a:t>‘</a:t>
            </a:r>
            <a:r>
              <a:rPr sz="2700" spc="110" dirty="0">
                <a:solidFill>
                  <a:srgbClr val="008F00"/>
                </a:solidFill>
                <a:latin typeface="Arial"/>
                <a:cs typeface="Arial"/>
              </a:rPr>
              <a:t>cup</a:t>
            </a:r>
            <a:r>
              <a:rPr sz="2700" spc="110" dirty="0">
                <a:solidFill>
                  <a:srgbClr val="747474"/>
                </a:solidFill>
                <a:latin typeface="Arial"/>
                <a:cs typeface="Arial"/>
              </a:rPr>
              <a:t>’ </a:t>
            </a:r>
            <a:r>
              <a:rPr sz="2700" spc="20" dirty="0">
                <a:solidFill>
                  <a:srgbClr val="747474"/>
                </a:solidFill>
                <a:latin typeface="Arial"/>
                <a:cs typeface="Arial"/>
              </a:rPr>
              <a:t>style </a:t>
            </a:r>
            <a:r>
              <a:rPr sz="2700" spc="15" dirty="0">
                <a:solidFill>
                  <a:srgbClr val="747474"/>
                </a:solidFill>
                <a:latin typeface="Arial"/>
                <a:cs typeface="Arial"/>
              </a:rPr>
              <a:t>N95 1860</a:t>
            </a:r>
            <a:r>
              <a:rPr sz="2700" spc="-13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700" spc="45" dirty="0">
                <a:solidFill>
                  <a:srgbClr val="747474"/>
                </a:solidFill>
                <a:latin typeface="Arial"/>
                <a:cs typeface="Arial"/>
              </a:rPr>
              <a:t>model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8737" y="6163746"/>
            <a:ext cx="351917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b="1" spc="10" dirty="0">
                <a:latin typeface="Arial"/>
                <a:cs typeface="Arial"/>
              </a:rPr>
              <a:t>Flat </a:t>
            </a:r>
            <a:r>
              <a:rPr sz="2700" b="1" spc="5" dirty="0">
                <a:latin typeface="Arial"/>
                <a:cs typeface="Arial"/>
              </a:rPr>
              <a:t>Folded </a:t>
            </a:r>
            <a:r>
              <a:rPr sz="2700" b="1" spc="-10" dirty="0">
                <a:latin typeface="Arial"/>
                <a:cs typeface="Arial"/>
              </a:rPr>
              <a:t>Style</a:t>
            </a:r>
            <a:r>
              <a:rPr sz="2700" b="1" spc="-50" dirty="0">
                <a:latin typeface="Arial"/>
                <a:cs typeface="Arial"/>
              </a:rPr>
              <a:t> </a:t>
            </a:r>
            <a:r>
              <a:rPr sz="2700" b="1" spc="35" dirty="0">
                <a:latin typeface="Arial"/>
                <a:cs typeface="Arial"/>
              </a:rPr>
              <a:t>N95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5689" y="8886249"/>
            <a:ext cx="116839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5689" y="6745078"/>
            <a:ext cx="7214234" cy="3029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9410" marR="5080" indent="-347345">
              <a:lnSpc>
                <a:spcPct val="121700"/>
              </a:lnSpc>
              <a:spcBef>
                <a:spcPts val="90"/>
              </a:spcBef>
              <a:buSzPct val="75925"/>
              <a:buChar char="•"/>
              <a:tabLst>
                <a:tab pos="359410" algn="l"/>
                <a:tab pos="360045" algn="l"/>
              </a:tabLst>
            </a:pPr>
            <a:r>
              <a:rPr sz="2700" spc="15" dirty="0">
                <a:solidFill>
                  <a:srgbClr val="747474"/>
                </a:solidFill>
                <a:latin typeface="Arial"/>
                <a:cs typeface="Arial"/>
              </a:rPr>
              <a:t>300,000 </a:t>
            </a:r>
            <a:r>
              <a:rPr sz="2700" spc="30" dirty="0">
                <a:solidFill>
                  <a:srgbClr val="747474"/>
                </a:solidFill>
                <a:latin typeface="Arial"/>
                <a:cs typeface="Arial"/>
              </a:rPr>
              <a:t>will </a:t>
            </a:r>
            <a:r>
              <a:rPr sz="2700" spc="40" dirty="0">
                <a:solidFill>
                  <a:srgbClr val="747474"/>
                </a:solidFill>
                <a:latin typeface="Arial"/>
                <a:cs typeface="Arial"/>
              </a:rPr>
              <a:t>be </a:t>
            </a:r>
            <a:r>
              <a:rPr sz="2700" spc="45" dirty="0">
                <a:solidFill>
                  <a:srgbClr val="747474"/>
                </a:solidFill>
                <a:latin typeface="Arial"/>
                <a:cs typeface="Arial"/>
              </a:rPr>
              <a:t>provided </a:t>
            </a:r>
            <a:r>
              <a:rPr sz="2700" spc="60" dirty="0">
                <a:solidFill>
                  <a:srgbClr val="747474"/>
                </a:solidFill>
                <a:latin typeface="Arial"/>
                <a:cs typeface="Arial"/>
              </a:rPr>
              <a:t>of </a:t>
            </a:r>
            <a:r>
              <a:rPr sz="2700" spc="-40" dirty="0">
                <a:solidFill>
                  <a:srgbClr val="747474"/>
                </a:solidFill>
                <a:latin typeface="Arial"/>
                <a:cs typeface="Arial"/>
              </a:rPr>
              <a:t>a </a:t>
            </a:r>
            <a:r>
              <a:rPr sz="2700" spc="20" dirty="0">
                <a:solidFill>
                  <a:srgbClr val="008F00"/>
                </a:solidFill>
                <a:latin typeface="Arial"/>
                <a:cs typeface="Arial"/>
              </a:rPr>
              <a:t>Foldable  </a:t>
            </a:r>
            <a:r>
              <a:rPr sz="2700" spc="-15" dirty="0">
                <a:solidFill>
                  <a:srgbClr val="008F00"/>
                </a:solidFill>
                <a:latin typeface="Arial"/>
                <a:cs typeface="Arial"/>
              </a:rPr>
              <a:t>NIOSH </a:t>
            </a:r>
            <a:r>
              <a:rPr sz="2700" spc="15" dirty="0">
                <a:solidFill>
                  <a:srgbClr val="008F00"/>
                </a:solidFill>
                <a:latin typeface="Arial"/>
                <a:cs typeface="Arial"/>
              </a:rPr>
              <a:t>N95 </a:t>
            </a:r>
            <a:r>
              <a:rPr sz="2700" spc="25" dirty="0">
                <a:solidFill>
                  <a:srgbClr val="747474"/>
                </a:solidFill>
                <a:latin typeface="Arial"/>
                <a:cs typeface="Arial"/>
              </a:rPr>
              <a:t>mask, </a:t>
            </a:r>
            <a:r>
              <a:rPr sz="2700" spc="40" dirty="0">
                <a:solidFill>
                  <a:srgbClr val="747474"/>
                </a:solidFill>
                <a:latin typeface="Arial"/>
                <a:cs typeface="Arial"/>
              </a:rPr>
              <a:t>from </a:t>
            </a:r>
            <a:r>
              <a:rPr sz="2700" spc="-40" dirty="0">
                <a:solidFill>
                  <a:srgbClr val="747474"/>
                </a:solidFill>
                <a:latin typeface="Arial"/>
                <a:cs typeface="Arial"/>
              </a:rPr>
              <a:t>a </a:t>
            </a:r>
            <a:r>
              <a:rPr sz="2700" spc="50" dirty="0">
                <a:solidFill>
                  <a:srgbClr val="747474"/>
                </a:solidFill>
                <a:latin typeface="Arial"/>
                <a:cs typeface="Arial"/>
              </a:rPr>
              <a:t>company </a:t>
            </a:r>
            <a:r>
              <a:rPr sz="2700" spc="35" dirty="0">
                <a:solidFill>
                  <a:srgbClr val="747474"/>
                </a:solidFill>
                <a:latin typeface="Arial"/>
                <a:cs typeface="Arial"/>
              </a:rPr>
              <a:t>listed</a:t>
            </a:r>
            <a:r>
              <a:rPr sz="2700" spc="-5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700" u="heavy" spc="-10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</a:rPr>
              <a:t>as  </a:t>
            </a:r>
            <a:r>
              <a:rPr sz="2700" u="heavy" spc="25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</a:rPr>
              <a:t>Manufacturers </a:t>
            </a:r>
            <a:r>
              <a:rPr sz="2700" u="heavy" spc="40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</a:rPr>
              <a:t>approved </a:t>
            </a:r>
            <a:r>
              <a:rPr sz="2700" u="heavy" spc="65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</a:rPr>
              <a:t>by </a:t>
            </a:r>
            <a:r>
              <a:rPr sz="2700" u="heavy" spc="-15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</a:rPr>
              <a:t>NIOSH</a:t>
            </a:r>
            <a:r>
              <a:rPr sz="2700" spc="-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700" spc="65" dirty="0">
                <a:solidFill>
                  <a:srgbClr val="5C5C5C"/>
                </a:solidFill>
                <a:latin typeface="Arial"/>
                <a:cs typeface="Arial"/>
              </a:rPr>
              <a:t>by </a:t>
            </a:r>
            <a:r>
              <a:rPr sz="2700" spc="30" dirty="0">
                <a:solidFill>
                  <a:srgbClr val="5C5C5C"/>
                </a:solidFill>
                <a:latin typeface="Arial"/>
                <a:cs typeface="Arial"/>
              </a:rPr>
              <a:t>the  </a:t>
            </a:r>
            <a:r>
              <a:rPr sz="2700" spc="5" dirty="0">
                <a:solidFill>
                  <a:srgbClr val="5C5C5C"/>
                </a:solidFill>
                <a:latin typeface="Arial"/>
                <a:cs typeface="Arial"/>
              </a:rPr>
              <a:t>CDC.</a:t>
            </a:r>
            <a:endParaRPr sz="2700">
              <a:latin typeface="Arial"/>
              <a:cs typeface="Arial"/>
            </a:endParaRPr>
          </a:p>
          <a:p>
            <a:pPr marL="359410" marR="95885">
              <a:lnSpc>
                <a:spcPct val="121700"/>
              </a:lnSpc>
            </a:pPr>
            <a:r>
              <a:rPr sz="2700" spc="25" dirty="0">
                <a:solidFill>
                  <a:srgbClr val="747474"/>
                </a:solidFill>
                <a:latin typeface="Arial"/>
                <a:cs typeface="Arial"/>
              </a:rPr>
              <a:t>High </a:t>
            </a:r>
            <a:r>
              <a:rPr sz="2700" spc="30" dirty="0">
                <a:solidFill>
                  <a:srgbClr val="747474"/>
                </a:solidFill>
                <a:latin typeface="Arial"/>
                <a:cs typeface="Arial"/>
              </a:rPr>
              <a:t>quality </a:t>
            </a:r>
            <a:r>
              <a:rPr sz="2700" spc="35" dirty="0">
                <a:solidFill>
                  <a:srgbClr val="747474"/>
                </a:solidFill>
                <a:latin typeface="Arial"/>
                <a:cs typeface="Arial"/>
              </a:rPr>
              <a:t>foldable </a:t>
            </a:r>
            <a:r>
              <a:rPr sz="2700" spc="-5" dirty="0">
                <a:solidFill>
                  <a:srgbClr val="747474"/>
                </a:solidFill>
                <a:latin typeface="Arial"/>
                <a:cs typeface="Arial"/>
              </a:rPr>
              <a:t>respirator,</a:t>
            </a:r>
            <a:r>
              <a:rPr sz="2700" spc="-7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700" spc="40" dirty="0">
                <a:solidFill>
                  <a:srgbClr val="747474"/>
                </a:solidFill>
                <a:latin typeface="Arial"/>
                <a:cs typeface="Arial"/>
              </a:rPr>
              <a:t>comparable  </a:t>
            </a:r>
            <a:r>
              <a:rPr sz="2700" spc="85" dirty="0">
                <a:solidFill>
                  <a:srgbClr val="747474"/>
                </a:solidFill>
                <a:latin typeface="Arial"/>
                <a:cs typeface="Arial"/>
              </a:rPr>
              <a:t>to </a:t>
            </a:r>
            <a:r>
              <a:rPr sz="2700" spc="45" dirty="0">
                <a:solidFill>
                  <a:srgbClr val="747474"/>
                </a:solidFill>
                <a:latin typeface="Arial"/>
                <a:cs typeface="Arial"/>
              </a:rPr>
              <a:t>3M™ </a:t>
            </a:r>
            <a:r>
              <a:rPr sz="2700" spc="35" dirty="0">
                <a:solidFill>
                  <a:srgbClr val="747474"/>
                </a:solidFill>
                <a:latin typeface="Arial"/>
                <a:cs typeface="Arial"/>
              </a:rPr>
              <a:t>foldable </a:t>
            </a:r>
            <a:r>
              <a:rPr sz="2700" spc="15" dirty="0">
                <a:solidFill>
                  <a:srgbClr val="747474"/>
                </a:solidFill>
                <a:latin typeface="Arial"/>
                <a:cs typeface="Arial"/>
              </a:rPr>
              <a:t>N95 1870</a:t>
            </a:r>
            <a:r>
              <a:rPr sz="2700" spc="-16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700" spc="45" dirty="0">
                <a:solidFill>
                  <a:srgbClr val="747474"/>
                </a:solidFill>
                <a:latin typeface="Arial"/>
                <a:cs typeface="Arial"/>
              </a:rPr>
              <a:t>model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66069" y="4057468"/>
            <a:ext cx="3520314" cy="4950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34728" y="1222484"/>
            <a:ext cx="680910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50" spc="-95" dirty="0">
                <a:solidFill>
                  <a:srgbClr val="008F00"/>
                </a:solidFill>
              </a:rPr>
              <a:t>Front </a:t>
            </a:r>
            <a:r>
              <a:rPr sz="4750" spc="-120" dirty="0">
                <a:solidFill>
                  <a:srgbClr val="008F00"/>
                </a:solidFill>
              </a:rPr>
              <a:t>Line </a:t>
            </a:r>
            <a:r>
              <a:rPr sz="4750" spc="-90" dirty="0">
                <a:solidFill>
                  <a:srgbClr val="008F00"/>
                </a:solidFill>
              </a:rPr>
              <a:t>Health</a:t>
            </a:r>
            <a:r>
              <a:rPr sz="4750" spc="160" dirty="0">
                <a:solidFill>
                  <a:srgbClr val="008F00"/>
                </a:solidFill>
              </a:rPr>
              <a:t> </a:t>
            </a:r>
            <a:r>
              <a:rPr sz="4750" spc="-85" dirty="0">
                <a:solidFill>
                  <a:srgbClr val="008F00"/>
                </a:solidFill>
              </a:rPr>
              <a:t>Workers</a:t>
            </a:r>
            <a:endParaRPr sz="4750"/>
          </a:p>
        </p:txBody>
      </p:sp>
      <p:sp>
        <p:nvSpPr>
          <p:cNvPr id="11" name="object 11"/>
          <p:cNvSpPr/>
          <p:nvPr/>
        </p:nvSpPr>
        <p:spPr>
          <a:xfrm>
            <a:off x="15851492" y="261023"/>
            <a:ext cx="4241144" cy="4488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67617" y="5227651"/>
            <a:ext cx="4436482" cy="37488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58116" y="474211"/>
            <a:ext cx="3253471" cy="3993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23824" y="6930207"/>
            <a:ext cx="4694279" cy="31151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06965" y="2460653"/>
            <a:ext cx="4200517" cy="2431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4728" y="1222484"/>
            <a:ext cx="680910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50" spc="-95" dirty="0">
                <a:solidFill>
                  <a:srgbClr val="008F00"/>
                </a:solidFill>
              </a:rPr>
              <a:t>Front </a:t>
            </a:r>
            <a:r>
              <a:rPr sz="4750" spc="-120" dirty="0">
                <a:solidFill>
                  <a:srgbClr val="008F00"/>
                </a:solidFill>
              </a:rPr>
              <a:t>Line </a:t>
            </a:r>
            <a:r>
              <a:rPr sz="4750" spc="-90" dirty="0">
                <a:solidFill>
                  <a:srgbClr val="008F00"/>
                </a:solidFill>
              </a:rPr>
              <a:t>Health</a:t>
            </a:r>
            <a:r>
              <a:rPr sz="4750" spc="160" dirty="0">
                <a:solidFill>
                  <a:srgbClr val="008F00"/>
                </a:solidFill>
              </a:rPr>
              <a:t> </a:t>
            </a:r>
            <a:r>
              <a:rPr sz="4750" spc="-85" dirty="0">
                <a:solidFill>
                  <a:srgbClr val="008F00"/>
                </a:solidFill>
              </a:rPr>
              <a:t>Workers</a:t>
            </a:r>
            <a:endParaRPr sz="4750"/>
          </a:p>
        </p:txBody>
      </p:sp>
      <p:sp>
        <p:nvSpPr>
          <p:cNvPr id="4" name="object 4"/>
          <p:cNvSpPr txBox="1"/>
          <p:nvPr/>
        </p:nvSpPr>
        <p:spPr>
          <a:xfrm>
            <a:off x="883337" y="2596057"/>
            <a:ext cx="7858759" cy="1870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50" b="1" spc="10" dirty="0">
                <a:latin typeface="Arial"/>
                <a:cs typeface="Arial"/>
              </a:rPr>
              <a:t>EN </a:t>
            </a:r>
            <a:r>
              <a:rPr sz="2950" b="1" spc="25" dirty="0">
                <a:latin typeface="Arial"/>
                <a:cs typeface="Arial"/>
              </a:rPr>
              <a:t>14683/FDA </a:t>
            </a:r>
            <a:r>
              <a:rPr sz="2950" b="1" spc="10" dirty="0">
                <a:latin typeface="Arial"/>
                <a:cs typeface="Arial"/>
              </a:rPr>
              <a:t>510K </a:t>
            </a:r>
            <a:r>
              <a:rPr sz="2950" b="1" spc="-20" dirty="0">
                <a:latin typeface="Arial"/>
                <a:cs typeface="Arial"/>
              </a:rPr>
              <a:t>Surgical </a:t>
            </a:r>
            <a:r>
              <a:rPr sz="2950" b="1" spc="35" dirty="0">
                <a:latin typeface="Arial"/>
                <a:cs typeface="Arial"/>
              </a:rPr>
              <a:t>Face</a:t>
            </a:r>
            <a:r>
              <a:rPr sz="2950" b="1" spc="-5" dirty="0">
                <a:latin typeface="Arial"/>
                <a:cs typeface="Arial"/>
              </a:rPr>
              <a:t> </a:t>
            </a:r>
            <a:r>
              <a:rPr sz="2950" b="1" spc="75" dirty="0">
                <a:latin typeface="Arial"/>
                <a:cs typeface="Arial"/>
              </a:rPr>
              <a:t>Mask</a:t>
            </a:r>
            <a:endParaRPr sz="2950" dirty="0">
              <a:latin typeface="Arial"/>
              <a:cs typeface="Arial"/>
            </a:endParaRPr>
          </a:p>
          <a:p>
            <a:pPr marL="791845" marR="30480" indent="-377190">
              <a:lnSpc>
                <a:spcPct val="149000"/>
              </a:lnSpc>
              <a:spcBef>
                <a:spcPts val="409"/>
              </a:spcBef>
              <a:buSzPct val="74576"/>
              <a:buChar char="•"/>
              <a:tabLst>
                <a:tab pos="791845" algn="l"/>
                <a:tab pos="792480" algn="l"/>
              </a:tabLst>
            </a:pP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300,000 </a:t>
            </a:r>
            <a:r>
              <a:rPr sz="2950" spc="20" dirty="0">
                <a:solidFill>
                  <a:srgbClr val="5C5C5C"/>
                </a:solidFill>
                <a:latin typeface="Arial"/>
                <a:cs typeface="Arial"/>
              </a:rPr>
              <a:t>H</a:t>
            </a:r>
            <a:r>
              <a:rPr sz="2950" spc="20" dirty="0">
                <a:solidFill>
                  <a:srgbClr val="747474"/>
                </a:solidFill>
                <a:latin typeface="Arial"/>
                <a:cs typeface="Arial"/>
              </a:rPr>
              <a:t>igh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quality </a:t>
            </a:r>
            <a:r>
              <a:rPr sz="2950" spc="60" dirty="0">
                <a:solidFill>
                  <a:srgbClr val="747474"/>
                </a:solidFill>
                <a:latin typeface="Arial"/>
                <a:cs typeface="Arial"/>
              </a:rPr>
              <a:t>3-ply </a:t>
            </a:r>
            <a:r>
              <a:rPr sz="2950" spc="10" dirty="0">
                <a:solidFill>
                  <a:srgbClr val="747474"/>
                </a:solidFill>
                <a:latin typeface="Arial"/>
                <a:cs typeface="Arial"/>
              </a:rPr>
              <a:t>surgical</a:t>
            </a:r>
            <a:r>
              <a:rPr sz="2950" spc="-1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20" dirty="0">
                <a:solidFill>
                  <a:srgbClr val="747474"/>
                </a:solidFill>
                <a:latin typeface="Arial"/>
                <a:cs typeface="Arial"/>
              </a:rPr>
              <a:t>masks 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will </a:t>
            </a:r>
            <a:r>
              <a:rPr sz="2950" spc="35" dirty="0">
                <a:solidFill>
                  <a:srgbClr val="747474"/>
                </a:solidFill>
                <a:latin typeface="Arial"/>
                <a:cs typeface="Arial"/>
              </a:rPr>
              <a:t>be</a:t>
            </a:r>
            <a:r>
              <a:rPr sz="2950" spc="-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40" dirty="0">
                <a:solidFill>
                  <a:srgbClr val="747474"/>
                </a:solidFill>
                <a:latin typeface="Arial"/>
                <a:cs typeface="Arial"/>
              </a:rPr>
              <a:t>provided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2641" y="6061717"/>
            <a:ext cx="12446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2641" y="6731811"/>
            <a:ext cx="12446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641" y="7401906"/>
            <a:ext cx="12446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2641" y="8072001"/>
            <a:ext cx="12446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2641" y="4440500"/>
            <a:ext cx="5714365" cy="4046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5080" indent="-377190">
              <a:lnSpc>
                <a:spcPct val="149000"/>
              </a:lnSpc>
              <a:spcBef>
                <a:spcPts val="95"/>
              </a:spcBef>
              <a:buSzPct val="74576"/>
              <a:buChar char="•"/>
              <a:tabLst>
                <a:tab pos="389255" algn="l"/>
                <a:tab pos="389890" algn="l"/>
              </a:tabLst>
            </a:pPr>
            <a:r>
              <a:rPr sz="2950" spc="25" dirty="0">
                <a:solidFill>
                  <a:srgbClr val="747474"/>
                </a:solidFill>
                <a:latin typeface="Arial"/>
                <a:cs typeface="Arial"/>
              </a:rPr>
              <a:t>Color: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Blue, </a:t>
            </a:r>
            <a:r>
              <a:rPr sz="2950" spc="-60" dirty="0">
                <a:solidFill>
                  <a:srgbClr val="747474"/>
                </a:solidFill>
                <a:latin typeface="Arial"/>
                <a:cs typeface="Arial"/>
              </a:rPr>
              <a:t>Yellow, </a:t>
            </a:r>
            <a:r>
              <a:rPr sz="2950" spc="-35" dirty="0">
                <a:solidFill>
                  <a:srgbClr val="747474"/>
                </a:solidFill>
                <a:latin typeface="Arial"/>
                <a:cs typeface="Arial"/>
              </a:rPr>
              <a:t>Green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or </a:t>
            </a:r>
            <a:r>
              <a:rPr sz="2950" spc="-20" dirty="0">
                <a:solidFill>
                  <a:srgbClr val="747474"/>
                </a:solidFill>
                <a:latin typeface="Arial"/>
                <a:cs typeface="Arial"/>
              </a:rPr>
              <a:t>as  </a:t>
            </a:r>
            <a:r>
              <a:rPr sz="2950" spc="20" dirty="0">
                <a:solidFill>
                  <a:srgbClr val="747474"/>
                </a:solidFill>
                <a:latin typeface="Arial"/>
                <a:cs typeface="Arial"/>
              </a:rPr>
              <a:t>requested</a:t>
            </a:r>
            <a:endParaRPr sz="295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1740"/>
              </a:spcBef>
            </a:pPr>
            <a:r>
              <a:rPr sz="2950" spc="-30" dirty="0">
                <a:solidFill>
                  <a:srgbClr val="747474"/>
                </a:solidFill>
                <a:latin typeface="Arial"/>
                <a:cs typeface="Arial"/>
              </a:rPr>
              <a:t>Size: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17.5X9.5cm,</a:t>
            </a:r>
            <a:r>
              <a:rPr sz="2950" spc="4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14.5X9.5cm</a:t>
            </a:r>
            <a:endParaRPr sz="295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1735"/>
              </a:spcBef>
            </a:pP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Style: </a:t>
            </a:r>
            <a:r>
              <a:rPr sz="2950" spc="20" dirty="0">
                <a:solidFill>
                  <a:srgbClr val="747474"/>
                </a:solidFill>
                <a:latin typeface="Arial"/>
                <a:cs typeface="Arial"/>
              </a:rPr>
              <a:t>ear-loop </a:t>
            </a:r>
            <a:r>
              <a:rPr sz="2950" spc="30" dirty="0">
                <a:solidFill>
                  <a:srgbClr val="747474"/>
                </a:solidFill>
                <a:latin typeface="Arial"/>
                <a:cs typeface="Arial"/>
              </a:rPr>
              <a:t>or</a:t>
            </a:r>
            <a:r>
              <a:rPr sz="2950" spc="-2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20" dirty="0">
                <a:solidFill>
                  <a:srgbClr val="747474"/>
                </a:solidFill>
                <a:latin typeface="Arial"/>
                <a:cs typeface="Arial"/>
              </a:rPr>
              <a:t>tie</a:t>
            </a:r>
            <a:endParaRPr sz="2950">
              <a:latin typeface="Arial"/>
              <a:cs typeface="Arial"/>
            </a:endParaRPr>
          </a:p>
          <a:p>
            <a:pPr marL="389255" marR="320040">
              <a:lnSpc>
                <a:spcPct val="149000"/>
              </a:lnSpc>
            </a:pPr>
            <a:r>
              <a:rPr sz="2950" spc="10" dirty="0">
                <a:solidFill>
                  <a:srgbClr val="747474"/>
                </a:solidFill>
                <a:latin typeface="Arial"/>
                <a:cs typeface="Arial"/>
              </a:rPr>
              <a:t>Material: </a:t>
            </a:r>
            <a:r>
              <a:rPr sz="2950" spc="-20" dirty="0">
                <a:solidFill>
                  <a:srgbClr val="747474"/>
                </a:solidFill>
                <a:latin typeface="Arial"/>
                <a:cs typeface="Arial"/>
              </a:rPr>
              <a:t>SBPP </a:t>
            </a:r>
            <a:r>
              <a:rPr sz="2950" spc="55" dirty="0">
                <a:solidFill>
                  <a:srgbClr val="747474"/>
                </a:solidFill>
                <a:latin typeface="Arial"/>
                <a:cs typeface="Arial"/>
              </a:rPr>
              <a:t>+ </a:t>
            </a:r>
            <a:r>
              <a:rPr sz="2950" spc="95" dirty="0">
                <a:solidFill>
                  <a:srgbClr val="747474"/>
                </a:solidFill>
                <a:latin typeface="Arial"/>
                <a:cs typeface="Arial"/>
              </a:rPr>
              <a:t>MB </a:t>
            </a:r>
            <a:r>
              <a:rPr sz="2950" spc="55" dirty="0">
                <a:solidFill>
                  <a:srgbClr val="747474"/>
                </a:solidFill>
                <a:latin typeface="Arial"/>
                <a:cs typeface="Arial"/>
              </a:rPr>
              <a:t>+</a:t>
            </a:r>
            <a:r>
              <a:rPr sz="2950" spc="-15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-20" dirty="0">
                <a:solidFill>
                  <a:srgbClr val="747474"/>
                </a:solidFill>
                <a:latin typeface="Arial"/>
                <a:cs typeface="Arial"/>
              </a:rPr>
              <a:t>SBPP  </a:t>
            </a:r>
            <a:r>
              <a:rPr sz="2950" spc="10" dirty="0">
                <a:solidFill>
                  <a:srgbClr val="747474"/>
                </a:solidFill>
                <a:latin typeface="Arial"/>
                <a:cs typeface="Arial"/>
              </a:rPr>
              <a:t>MOQ: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200000</a:t>
            </a:r>
            <a:r>
              <a:rPr sz="2950" spc="-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-30" dirty="0">
                <a:solidFill>
                  <a:srgbClr val="747474"/>
                </a:solidFill>
                <a:latin typeface="Arial"/>
                <a:cs typeface="Arial"/>
              </a:rPr>
              <a:t>PCS</a:t>
            </a:r>
            <a:endParaRPr sz="2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561609" y="968716"/>
            <a:ext cx="3984950" cy="3775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46238" y="4958136"/>
            <a:ext cx="4015790" cy="3455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63112" y="4844241"/>
            <a:ext cx="4916801" cy="3516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728" y="1222484"/>
            <a:ext cx="680910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50" spc="-95" dirty="0">
                <a:solidFill>
                  <a:srgbClr val="008F00"/>
                </a:solidFill>
              </a:rPr>
              <a:t>Front </a:t>
            </a:r>
            <a:r>
              <a:rPr sz="4750" spc="-120" dirty="0">
                <a:solidFill>
                  <a:srgbClr val="008F00"/>
                </a:solidFill>
              </a:rPr>
              <a:t>Line </a:t>
            </a:r>
            <a:r>
              <a:rPr sz="4750" spc="-90" dirty="0">
                <a:solidFill>
                  <a:srgbClr val="008F00"/>
                </a:solidFill>
              </a:rPr>
              <a:t>Health</a:t>
            </a:r>
            <a:r>
              <a:rPr sz="4750" spc="160" dirty="0">
                <a:solidFill>
                  <a:srgbClr val="008F00"/>
                </a:solidFill>
              </a:rPr>
              <a:t> </a:t>
            </a:r>
            <a:r>
              <a:rPr sz="4750" spc="-85" dirty="0">
                <a:solidFill>
                  <a:srgbClr val="008F00"/>
                </a:solidFill>
              </a:rPr>
              <a:t>Workers</a:t>
            </a:r>
            <a:endParaRPr sz="4750"/>
          </a:p>
        </p:txBody>
      </p:sp>
      <p:sp>
        <p:nvSpPr>
          <p:cNvPr id="3" name="object 3"/>
          <p:cNvSpPr txBox="1"/>
          <p:nvPr/>
        </p:nvSpPr>
        <p:spPr>
          <a:xfrm>
            <a:off x="896037" y="2346001"/>
            <a:ext cx="8171815" cy="2871470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30"/>
              </a:spcBef>
            </a:pPr>
            <a:r>
              <a:rPr sz="2800" b="1" spc="5" dirty="0">
                <a:latin typeface="Arial"/>
                <a:cs typeface="Arial"/>
              </a:rPr>
              <a:t>AAMI </a:t>
            </a:r>
            <a:r>
              <a:rPr sz="2800" b="1" spc="-30" dirty="0">
                <a:latin typeface="Arial"/>
                <a:cs typeface="Arial"/>
              </a:rPr>
              <a:t>Level </a:t>
            </a:r>
            <a:r>
              <a:rPr sz="2800" b="1" spc="-10" dirty="0">
                <a:latin typeface="Arial"/>
                <a:cs typeface="Arial"/>
              </a:rPr>
              <a:t>1 </a:t>
            </a:r>
            <a:r>
              <a:rPr sz="2800" b="1" spc="-15" dirty="0">
                <a:latin typeface="Arial"/>
                <a:cs typeface="Arial"/>
              </a:rPr>
              <a:t>Isolation </a:t>
            </a:r>
            <a:r>
              <a:rPr sz="2800" b="1" spc="-20" dirty="0">
                <a:latin typeface="Arial"/>
                <a:cs typeface="Arial"/>
              </a:rPr>
              <a:t>Gowns </a:t>
            </a:r>
            <a:r>
              <a:rPr sz="2800" b="1" spc="200" dirty="0">
                <a:latin typeface="Arial"/>
                <a:cs typeface="Arial"/>
              </a:rPr>
              <a:t>- </a:t>
            </a:r>
            <a:r>
              <a:rPr sz="2800" b="1" spc="-10" dirty="0">
                <a:latin typeface="Arial"/>
                <a:cs typeface="Arial"/>
              </a:rPr>
              <a:t>Non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Sterile</a:t>
            </a:r>
            <a:endParaRPr sz="2800">
              <a:latin typeface="Arial"/>
              <a:cs typeface="Arial"/>
            </a:endParaRPr>
          </a:p>
          <a:p>
            <a:pPr marL="756285" marR="17780" indent="-354330">
              <a:lnSpc>
                <a:spcPct val="117300"/>
              </a:lnSpc>
              <a:spcBef>
                <a:spcPts val="1350"/>
              </a:spcBef>
              <a:buClr>
                <a:srgbClr val="747474"/>
              </a:buClr>
              <a:buSzPct val="75000"/>
              <a:buChar char="•"/>
              <a:tabLst>
                <a:tab pos="756285" algn="l"/>
                <a:tab pos="756920" algn="l"/>
              </a:tabLst>
            </a:pPr>
            <a:r>
              <a:rPr sz="2800" spc="-20" dirty="0">
                <a:solidFill>
                  <a:srgbClr val="5C5C5C"/>
                </a:solidFill>
                <a:latin typeface="Arial"/>
                <a:cs typeface="Arial"/>
              </a:rPr>
              <a:t>From </a:t>
            </a:r>
            <a:r>
              <a:rPr sz="2800" spc="20" dirty="0">
                <a:solidFill>
                  <a:srgbClr val="5C5C5C"/>
                </a:solidFill>
                <a:latin typeface="Arial"/>
                <a:cs typeface="Arial"/>
              </a:rPr>
              <a:t>functional </a:t>
            </a:r>
            <a:r>
              <a:rPr sz="2800" spc="30" dirty="0">
                <a:solidFill>
                  <a:srgbClr val="5C5C5C"/>
                </a:solidFill>
                <a:latin typeface="Arial"/>
                <a:cs typeface="Arial"/>
              </a:rPr>
              <a:t>clothing </a:t>
            </a:r>
            <a:r>
              <a:rPr sz="2800" spc="50" dirty="0">
                <a:solidFill>
                  <a:srgbClr val="5C5C5C"/>
                </a:solidFill>
                <a:latin typeface="Arial"/>
                <a:cs typeface="Arial"/>
              </a:rPr>
              <a:t>product </a:t>
            </a:r>
            <a:r>
              <a:rPr sz="2800" spc="15" dirty="0">
                <a:solidFill>
                  <a:srgbClr val="5C5C5C"/>
                </a:solidFill>
                <a:latin typeface="Arial"/>
                <a:cs typeface="Arial"/>
              </a:rPr>
              <a:t>factories</a:t>
            </a:r>
            <a:r>
              <a:rPr sz="2800" spc="-10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5C5C5C"/>
                </a:solidFill>
                <a:latin typeface="Arial"/>
                <a:cs typeface="Arial"/>
              </a:rPr>
              <a:t>who  </a:t>
            </a:r>
            <a:r>
              <a:rPr sz="2800" spc="-35" dirty="0">
                <a:solidFill>
                  <a:srgbClr val="5C5C5C"/>
                </a:solidFill>
                <a:latin typeface="Arial"/>
                <a:cs typeface="Arial"/>
              </a:rPr>
              <a:t>have </a:t>
            </a:r>
            <a:r>
              <a:rPr sz="2800" spc="-10" dirty="0">
                <a:solidFill>
                  <a:srgbClr val="5C5C5C"/>
                </a:solidFill>
                <a:latin typeface="Arial"/>
                <a:cs typeface="Arial"/>
              </a:rPr>
              <a:t>been </a:t>
            </a:r>
            <a:r>
              <a:rPr sz="2800" spc="50" dirty="0">
                <a:solidFill>
                  <a:srgbClr val="5C5C5C"/>
                </a:solidFill>
                <a:latin typeface="Arial"/>
                <a:cs typeface="Arial"/>
              </a:rPr>
              <a:t>committed </a:t>
            </a:r>
            <a:r>
              <a:rPr sz="2800" spc="70" dirty="0">
                <a:solidFill>
                  <a:srgbClr val="5C5C5C"/>
                </a:solidFill>
                <a:latin typeface="Arial"/>
                <a:cs typeface="Arial"/>
              </a:rPr>
              <a:t>to </a:t>
            </a:r>
            <a:r>
              <a:rPr sz="2800" spc="10" dirty="0">
                <a:solidFill>
                  <a:srgbClr val="5C5C5C"/>
                </a:solidFill>
                <a:latin typeface="Arial"/>
                <a:cs typeface="Arial"/>
              </a:rPr>
              <a:t>the </a:t>
            </a:r>
            <a:r>
              <a:rPr sz="2800" spc="5" dirty="0">
                <a:solidFill>
                  <a:srgbClr val="5C5C5C"/>
                </a:solidFill>
                <a:latin typeface="Arial"/>
                <a:cs typeface="Arial"/>
              </a:rPr>
              <a:t>design,  </a:t>
            </a:r>
            <a:r>
              <a:rPr sz="2800" spc="40" dirty="0">
                <a:solidFill>
                  <a:srgbClr val="5C5C5C"/>
                </a:solidFill>
                <a:latin typeface="Arial"/>
                <a:cs typeface="Arial"/>
              </a:rPr>
              <a:t>production </a:t>
            </a:r>
            <a:r>
              <a:rPr sz="2800" spc="10" dirty="0">
                <a:solidFill>
                  <a:srgbClr val="5C5C5C"/>
                </a:solidFill>
                <a:latin typeface="Arial"/>
                <a:cs typeface="Arial"/>
              </a:rPr>
              <a:t>and </a:t>
            </a:r>
            <a:r>
              <a:rPr sz="2800" spc="-30" dirty="0">
                <a:solidFill>
                  <a:srgbClr val="5C5C5C"/>
                </a:solidFill>
                <a:latin typeface="Arial"/>
                <a:cs typeface="Arial"/>
              </a:rPr>
              <a:t>sales </a:t>
            </a:r>
            <a:r>
              <a:rPr sz="2800" spc="45" dirty="0">
                <a:solidFill>
                  <a:srgbClr val="5C5C5C"/>
                </a:solidFill>
                <a:latin typeface="Arial"/>
                <a:cs typeface="Arial"/>
              </a:rPr>
              <a:t>of </a:t>
            </a:r>
            <a:r>
              <a:rPr sz="2800" spc="20" dirty="0">
                <a:solidFill>
                  <a:srgbClr val="5C5C5C"/>
                </a:solidFill>
                <a:latin typeface="Arial"/>
                <a:cs typeface="Arial"/>
              </a:rPr>
              <a:t>functional </a:t>
            </a:r>
            <a:r>
              <a:rPr sz="2800" spc="35" dirty="0">
                <a:solidFill>
                  <a:srgbClr val="5C5C5C"/>
                </a:solidFill>
                <a:latin typeface="Arial"/>
                <a:cs typeface="Arial"/>
              </a:rPr>
              <a:t>protection  </a:t>
            </a:r>
            <a:r>
              <a:rPr sz="2800" spc="30" dirty="0">
                <a:solidFill>
                  <a:srgbClr val="5C5C5C"/>
                </a:solidFill>
                <a:latin typeface="Arial"/>
                <a:cs typeface="Arial"/>
              </a:rPr>
              <a:t>clothing </a:t>
            </a:r>
            <a:r>
              <a:rPr sz="2800" spc="25" dirty="0">
                <a:solidFill>
                  <a:srgbClr val="5C5C5C"/>
                </a:solidFill>
                <a:latin typeface="Arial"/>
                <a:cs typeface="Arial"/>
              </a:rPr>
              <a:t>for </a:t>
            </a:r>
            <a:r>
              <a:rPr sz="2800" spc="-10" dirty="0">
                <a:solidFill>
                  <a:srgbClr val="5C5C5C"/>
                </a:solidFill>
                <a:latin typeface="Arial"/>
                <a:cs typeface="Arial"/>
              </a:rPr>
              <a:t>many</a:t>
            </a:r>
            <a:r>
              <a:rPr sz="2800" spc="-7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5C5C5C"/>
                </a:solidFill>
                <a:latin typeface="Arial"/>
                <a:cs typeface="Arial"/>
              </a:rPr>
              <a:t>years.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5689" y="5191907"/>
            <a:ext cx="7291705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030" marR="5080" indent="-354330">
              <a:lnSpc>
                <a:spcPct val="117300"/>
              </a:lnSpc>
              <a:spcBef>
                <a:spcPts val="100"/>
              </a:spcBef>
              <a:buClr>
                <a:srgbClr val="747474"/>
              </a:buClr>
              <a:buSzPct val="75000"/>
              <a:buChar char="•"/>
              <a:tabLst>
                <a:tab pos="366395" algn="l"/>
                <a:tab pos="367030" algn="l"/>
              </a:tabLst>
            </a:pPr>
            <a:r>
              <a:rPr sz="2800" spc="-25" dirty="0">
                <a:solidFill>
                  <a:srgbClr val="5C5C5C"/>
                </a:solidFill>
                <a:latin typeface="Arial"/>
                <a:cs typeface="Arial"/>
              </a:rPr>
              <a:t>All </a:t>
            </a:r>
            <a:r>
              <a:rPr sz="2800" spc="20" dirty="0">
                <a:solidFill>
                  <a:srgbClr val="5C5C5C"/>
                </a:solidFill>
                <a:latin typeface="Arial"/>
                <a:cs typeface="Arial"/>
              </a:rPr>
              <a:t>supplying </a:t>
            </a:r>
            <a:r>
              <a:rPr sz="2800" spc="15" dirty="0">
                <a:solidFill>
                  <a:srgbClr val="5C5C5C"/>
                </a:solidFill>
                <a:latin typeface="Arial"/>
                <a:cs typeface="Arial"/>
              </a:rPr>
              <a:t>companies </a:t>
            </a:r>
            <a:r>
              <a:rPr sz="2800" spc="10" dirty="0">
                <a:solidFill>
                  <a:srgbClr val="5C5C5C"/>
                </a:solidFill>
                <a:latin typeface="Arial"/>
                <a:cs typeface="Arial"/>
              </a:rPr>
              <a:t>and </a:t>
            </a:r>
            <a:r>
              <a:rPr sz="2800" spc="45" dirty="0">
                <a:solidFill>
                  <a:srgbClr val="5C5C5C"/>
                </a:solidFill>
                <a:latin typeface="Arial"/>
                <a:cs typeface="Arial"/>
              </a:rPr>
              <a:t>products</a:t>
            </a:r>
            <a:r>
              <a:rPr sz="2800" spc="-6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5C5C5C"/>
                </a:solidFill>
                <a:latin typeface="Arial"/>
                <a:cs typeface="Arial"/>
              </a:rPr>
              <a:t>have  </a:t>
            </a:r>
            <a:r>
              <a:rPr sz="2800" spc="-80" dirty="0">
                <a:solidFill>
                  <a:srgbClr val="5C5C5C"/>
                </a:solidFill>
                <a:latin typeface="Arial"/>
                <a:cs typeface="Arial"/>
              </a:rPr>
              <a:t>FDA</a:t>
            </a:r>
            <a:r>
              <a:rPr sz="2800" spc="-1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5C5C5C"/>
                </a:solidFill>
                <a:latin typeface="Arial"/>
                <a:cs typeface="Arial"/>
              </a:rPr>
              <a:t>approval</a:t>
            </a:r>
            <a:endParaRPr sz="2800">
              <a:latin typeface="Arial"/>
              <a:cs typeface="Arial"/>
            </a:endParaRPr>
          </a:p>
          <a:p>
            <a:pPr marL="367030">
              <a:lnSpc>
                <a:spcPct val="100000"/>
              </a:lnSpc>
              <a:spcBef>
                <a:spcPts val="585"/>
              </a:spcBef>
            </a:pPr>
            <a:r>
              <a:rPr sz="2800" spc="150" dirty="0">
                <a:solidFill>
                  <a:srgbClr val="5C5C5C"/>
                </a:solidFill>
                <a:latin typeface="Arial"/>
                <a:cs typeface="Arial"/>
              </a:rPr>
              <a:t>-</a:t>
            </a:r>
            <a:r>
              <a:rPr sz="2800" spc="-1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C5C5C"/>
                </a:solidFill>
                <a:latin typeface="Arial"/>
                <a:cs typeface="Arial"/>
              </a:rPr>
              <a:t>Packaging: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6545" y="6643799"/>
            <a:ext cx="118745" cy="252857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100" spc="-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100" spc="-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100" spc="-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100" spc="-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100" spc="-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6545" y="9829226"/>
            <a:ext cx="11874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0880" y="6693762"/>
            <a:ext cx="5354955" cy="352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100"/>
              </a:spcBef>
            </a:pPr>
            <a:r>
              <a:rPr sz="2800" spc="5" dirty="0">
                <a:solidFill>
                  <a:srgbClr val="5C5C5C"/>
                </a:solidFill>
                <a:latin typeface="Arial"/>
                <a:cs typeface="Arial"/>
              </a:rPr>
              <a:t>Carton: </a:t>
            </a:r>
            <a:r>
              <a:rPr sz="2800" spc="-10" dirty="0">
                <a:solidFill>
                  <a:srgbClr val="5C5C5C"/>
                </a:solidFill>
                <a:latin typeface="Arial"/>
                <a:cs typeface="Arial"/>
              </a:rPr>
              <a:t>56 35 </a:t>
            </a:r>
            <a:r>
              <a:rPr sz="2800" spc="30" dirty="0">
                <a:solidFill>
                  <a:srgbClr val="5C5C5C"/>
                </a:solidFill>
                <a:latin typeface="Arial"/>
                <a:cs typeface="Arial"/>
              </a:rPr>
              <a:t>35cm </a:t>
            </a:r>
            <a:r>
              <a:rPr sz="2800" spc="-210" dirty="0">
                <a:solidFill>
                  <a:srgbClr val="5C5C5C"/>
                </a:solidFill>
                <a:latin typeface="Arial"/>
                <a:cs typeface="Arial"/>
              </a:rPr>
              <a:t>( </a:t>
            </a:r>
            <a:r>
              <a:rPr sz="2800" spc="60" dirty="0">
                <a:solidFill>
                  <a:srgbClr val="5C5C5C"/>
                </a:solidFill>
                <a:latin typeface="Arial"/>
                <a:cs typeface="Arial"/>
              </a:rPr>
              <a:t>+-1 </a:t>
            </a:r>
            <a:r>
              <a:rPr sz="2800" spc="-20" dirty="0">
                <a:solidFill>
                  <a:srgbClr val="5C5C5C"/>
                </a:solidFill>
                <a:latin typeface="Arial"/>
                <a:cs typeface="Arial"/>
              </a:rPr>
              <a:t>cm).  </a:t>
            </a:r>
            <a:r>
              <a:rPr sz="2800" spc="-25" dirty="0">
                <a:solidFill>
                  <a:srgbClr val="5C5C5C"/>
                </a:solidFill>
                <a:latin typeface="Arial"/>
                <a:cs typeface="Arial"/>
              </a:rPr>
              <a:t>Pro </a:t>
            </a:r>
            <a:r>
              <a:rPr sz="2800" spc="-45" dirty="0">
                <a:solidFill>
                  <a:srgbClr val="5C5C5C"/>
                </a:solidFill>
                <a:latin typeface="Arial"/>
                <a:cs typeface="Arial"/>
              </a:rPr>
              <a:t>Version: </a:t>
            </a:r>
            <a:r>
              <a:rPr sz="2800" spc="-10" dirty="0">
                <a:solidFill>
                  <a:srgbClr val="5C5C5C"/>
                </a:solidFill>
                <a:latin typeface="Arial"/>
                <a:cs typeface="Arial"/>
              </a:rPr>
              <a:t>40 </a:t>
            </a:r>
            <a:r>
              <a:rPr sz="2800" spc="10" dirty="0">
                <a:solidFill>
                  <a:srgbClr val="5C5C5C"/>
                </a:solidFill>
                <a:latin typeface="Arial"/>
                <a:cs typeface="Arial"/>
              </a:rPr>
              <a:t>pieces </a:t>
            </a:r>
            <a:r>
              <a:rPr sz="2800" spc="150" dirty="0">
                <a:solidFill>
                  <a:srgbClr val="5C5C5C"/>
                </a:solidFill>
                <a:latin typeface="Arial"/>
                <a:cs typeface="Arial"/>
              </a:rPr>
              <a:t>/ </a:t>
            </a:r>
            <a:r>
              <a:rPr sz="2800" spc="60" dirty="0">
                <a:solidFill>
                  <a:srgbClr val="5C5C5C"/>
                </a:solidFill>
                <a:latin typeface="Arial"/>
                <a:cs typeface="Arial"/>
              </a:rPr>
              <a:t>box  </a:t>
            </a:r>
            <a:r>
              <a:rPr sz="2800" spc="5" dirty="0">
                <a:solidFill>
                  <a:srgbClr val="5C5C5C"/>
                </a:solidFill>
                <a:latin typeface="Arial"/>
                <a:cs typeface="Arial"/>
              </a:rPr>
              <a:t>Standard </a:t>
            </a:r>
            <a:r>
              <a:rPr sz="2800" spc="-5" dirty="0">
                <a:solidFill>
                  <a:srgbClr val="5C5C5C"/>
                </a:solidFill>
                <a:latin typeface="Arial"/>
                <a:cs typeface="Arial"/>
              </a:rPr>
              <a:t>version: </a:t>
            </a:r>
            <a:r>
              <a:rPr sz="2800" spc="-10" dirty="0">
                <a:solidFill>
                  <a:srgbClr val="5C5C5C"/>
                </a:solidFill>
                <a:latin typeface="Arial"/>
                <a:cs typeface="Arial"/>
              </a:rPr>
              <a:t>35 </a:t>
            </a:r>
            <a:r>
              <a:rPr sz="2800" spc="30" dirty="0">
                <a:solidFill>
                  <a:srgbClr val="5C5C5C"/>
                </a:solidFill>
                <a:latin typeface="Arial"/>
                <a:cs typeface="Arial"/>
              </a:rPr>
              <a:t>pieces/</a:t>
            </a:r>
            <a:r>
              <a:rPr sz="2800" spc="-7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800" spc="45" dirty="0">
                <a:solidFill>
                  <a:srgbClr val="5C5C5C"/>
                </a:solidFill>
                <a:latin typeface="Arial"/>
                <a:cs typeface="Arial"/>
              </a:rPr>
              <a:t>box.  </a:t>
            </a:r>
            <a:r>
              <a:rPr sz="2800" spc="15" dirty="0">
                <a:solidFill>
                  <a:srgbClr val="5C5C5C"/>
                </a:solidFill>
                <a:latin typeface="Arial"/>
                <a:cs typeface="Arial"/>
              </a:rPr>
              <a:t>No </a:t>
            </a:r>
            <a:r>
              <a:rPr sz="2800" spc="60" dirty="0">
                <a:solidFill>
                  <a:srgbClr val="5C5C5C"/>
                </a:solidFill>
                <a:latin typeface="Arial"/>
                <a:cs typeface="Arial"/>
              </a:rPr>
              <a:t>box</a:t>
            </a:r>
            <a:r>
              <a:rPr sz="2800" spc="-3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5C5C5C"/>
                </a:solidFill>
                <a:latin typeface="Arial"/>
                <a:cs typeface="Arial"/>
              </a:rPr>
              <a:t>markings.</a:t>
            </a:r>
            <a:endParaRPr sz="2800" dirty="0">
              <a:latin typeface="Arial"/>
              <a:cs typeface="Arial"/>
            </a:endParaRPr>
          </a:p>
          <a:p>
            <a:pPr marL="12700" marR="1009015">
              <a:lnSpc>
                <a:spcPct val="117300"/>
              </a:lnSpc>
            </a:pPr>
            <a:r>
              <a:rPr sz="2800" spc="15" dirty="0">
                <a:solidFill>
                  <a:srgbClr val="5C5C5C"/>
                </a:solidFill>
                <a:latin typeface="Arial"/>
                <a:cs typeface="Arial"/>
              </a:rPr>
              <a:t>Sticker </a:t>
            </a:r>
            <a:r>
              <a:rPr sz="2800" spc="30" dirty="0">
                <a:solidFill>
                  <a:srgbClr val="5C5C5C"/>
                </a:solidFill>
                <a:latin typeface="Arial"/>
                <a:cs typeface="Arial"/>
              </a:rPr>
              <a:t>printed </a:t>
            </a:r>
            <a:r>
              <a:rPr sz="2800" spc="150" dirty="0">
                <a:solidFill>
                  <a:srgbClr val="5C5C5C"/>
                </a:solidFill>
                <a:latin typeface="Arial"/>
                <a:cs typeface="Arial"/>
              </a:rPr>
              <a:t>- </a:t>
            </a:r>
            <a:r>
              <a:rPr sz="2800" spc="-25" dirty="0">
                <a:solidFill>
                  <a:srgbClr val="5C5C5C"/>
                </a:solidFill>
                <a:latin typeface="Arial"/>
                <a:cs typeface="Arial"/>
              </a:rPr>
              <a:t>English</a:t>
            </a:r>
            <a:r>
              <a:rPr sz="2800" spc="-23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5C5C5C"/>
                </a:solidFill>
                <a:latin typeface="Arial"/>
                <a:cs typeface="Arial"/>
              </a:rPr>
              <a:t>for  </a:t>
            </a:r>
            <a:r>
              <a:rPr sz="2800" dirty="0">
                <a:solidFill>
                  <a:srgbClr val="5C5C5C"/>
                </a:solidFill>
                <a:latin typeface="Arial"/>
                <a:cs typeface="Arial"/>
              </a:rPr>
              <a:t>International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800" spc="35" dirty="0">
                <a:solidFill>
                  <a:srgbClr val="5C5C5C"/>
                </a:solidFill>
                <a:latin typeface="Arial"/>
                <a:cs typeface="Arial"/>
              </a:rPr>
              <a:t>About </a:t>
            </a:r>
            <a:r>
              <a:rPr sz="2800" spc="10" dirty="0">
                <a:solidFill>
                  <a:srgbClr val="5C5C5C"/>
                </a:solidFill>
                <a:latin typeface="Arial"/>
                <a:cs typeface="Arial"/>
              </a:rPr>
              <a:t>11.5kg per</a:t>
            </a:r>
            <a:r>
              <a:rPr sz="2800" spc="-7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800" spc="60" dirty="0">
                <a:solidFill>
                  <a:srgbClr val="5C5C5C"/>
                </a:solidFill>
                <a:latin typeface="Arial"/>
                <a:cs typeface="Arial"/>
              </a:rPr>
              <a:t>box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09416" y="5555193"/>
            <a:ext cx="74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68C97"/>
                </a:solidFill>
                <a:latin typeface="Times New Roman"/>
                <a:cs typeface="Times New Roman"/>
              </a:rPr>
              <a:t>\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18292" y="7591773"/>
            <a:ext cx="4432293" cy="3044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1882" y="2469760"/>
            <a:ext cx="4862218" cy="5068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20015" y="2738130"/>
            <a:ext cx="4840126" cy="7727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550193" y="727040"/>
            <a:ext cx="2429084" cy="2207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16462" y="366480"/>
            <a:ext cx="2733579" cy="19185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728" y="1222484"/>
            <a:ext cx="680910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50" spc="-95" dirty="0">
                <a:solidFill>
                  <a:srgbClr val="008F00"/>
                </a:solidFill>
              </a:rPr>
              <a:t>Front </a:t>
            </a:r>
            <a:r>
              <a:rPr sz="4750" spc="-120" dirty="0">
                <a:solidFill>
                  <a:srgbClr val="008F00"/>
                </a:solidFill>
              </a:rPr>
              <a:t>Line </a:t>
            </a:r>
            <a:r>
              <a:rPr sz="4750" spc="-90" dirty="0">
                <a:solidFill>
                  <a:srgbClr val="008F00"/>
                </a:solidFill>
              </a:rPr>
              <a:t>Health</a:t>
            </a:r>
            <a:r>
              <a:rPr sz="4750" spc="160" dirty="0">
                <a:solidFill>
                  <a:srgbClr val="008F00"/>
                </a:solidFill>
              </a:rPr>
              <a:t> </a:t>
            </a:r>
            <a:r>
              <a:rPr sz="4750" spc="-85" dirty="0">
                <a:solidFill>
                  <a:srgbClr val="008F00"/>
                </a:solidFill>
              </a:rPr>
              <a:t>Workers</a:t>
            </a:r>
            <a:endParaRPr sz="4750"/>
          </a:p>
        </p:txBody>
      </p:sp>
      <p:sp>
        <p:nvSpPr>
          <p:cNvPr id="3" name="object 3"/>
          <p:cNvSpPr txBox="1"/>
          <p:nvPr/>
        </p:nvSpPr>
        <p:spPr>
          <a:xfrm>
            <a:off x="908737" y="2596057"/>
            <a:ext cx="421005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15" dirty="0">
                <a:latin typeface="Arial"/>
                <a:cs typeface="Arial"/>
              </a:rPr>
              <a:t>Level </a:t>
            </a:r>
            <a:r>
              <a:rPr sz="2950" b="1" spc="5" dirty="0">
                <a:latin typeface="Arial"/>
                <a:cs typeface="Arial"/>
              </a:rPr>
              <a:t>3 </a:t>
            </a:r>
            <a:r>
              <a:rPr sz="2950" b="1" spc="-20" dirty="0">
                <a:latin typeface="Arial"/>
                <a:cs typeface="Arial"/>
              </a:rPr>
              <a:t>Surgical</a:t>
            </a:r>
            <a:r>
              <a:rPr sz="2950" b="1" spc="-30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Gowns</a:t>
            </a:r>
            <a:endParaRPr sz="2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5689" y="4457711"/>
            <a:ext cx="124460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5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5689" y="3232216"/>
            <a:ext cx="7070725" cy="2178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660400" indent="-377190">
              <a:lnSpc>
                <a:spcPct val="119700"/>
              </a:lnSpc>
              <a:spcBef>
                <a:spcPts val="95"/>
              </a:spcBef>
              <a:buClr>
                <a:srgbClr val="747474"/>
              </a:buClr>
              <a:buSzPct val="74576"/>
              <a:buChar char="•"/>
              <a:tabLst>
                <a:tab pos="389255" algn="l"/>
                <a:tab pos="389890" algn="l"/>
              </a:tabLst>
            </a:pPr>
            <a:r>
              <a:rPr sz="2950" spc="30" dirty="0">
                <a:solidFill>
                  <a:srgbClr val="5C5C5C"/>
                </a:solidFill>
                <a:latin typeface="Arial"/>
                <a:cs typeface="Arial"/>
              </a:rPr>
              <a:t>Manufactured </a:t>
            </a:r>
            <a:r>
              <a:rPr sz="2950" spc="5" dirty="0">
                <a:solidFill>
                  <a:srgbClr val="5C5C5C"/>
                </a:solidFill>
                <a:latin typeface="Arial"/>
                <a:cs typeface="Arial"/>
              </a:rPr>
              <a:t>in </a:t>
            </a:r>
            <a:r>
              <a:rPr sz="2950" spc="20" dirty="0">
                <a:solidFill>
                  <a:srgbClr val="5C5C5C"/>
                </a:solidFill>
                <a:latin typeface="Arial"/>
                <a:cs typeface="Arial"/>
              </a:rPr>
              <a:t>Belgium,</a:t>
            </a:r>
            <a:r>
              <a:rPr sz="2950" spc="-6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950" dirty="0">
                <a:solidFill>
                  <a:srgbClr val="747474"/>
                </a:solidFill>
                <a:latin typeface="Arial"/>
                <a:cs typeface="Arial"/>
              </a:rPr>
              <a:t>Malaysia,  </a:t>
            </a:r>
            <a:r>
              <a:rPr sz="2950" spc="15" dirty="0">
                <a:solidFill>
                  <a:srgbClr val="747474"/>
                </a:solidFill>
                <a:latin typeface="Arial"/>
                <a:cs typeface="Arial"/>
              </a:rPr>
              <a:t>Myanmar </a:t>
            </a:r>
            <a:r>
              <a:rPr sz="2950" spc="25" dirty="0">
                <a:solidFill>
                  <a:srgbClr val="747474"/>
                </a:solidFill>
                <a:latin typeface="Arial"/>
                <a:cs typeface="Arial"/>
              </a:rPr>
              <a:t>and</a:t>
            </a:r>
            <a:r>
              <a:rPr sz="2950" spc="-1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-5" dirty="0">
                <a:solidFill>
                  <a:srgbClr val="747474"/>
                </a:solidFill>
                <a:latin typeface="Arial"/>
                <a:cs typeface="Arial"/>
              </a:rPr>
              <a:t>China</a:t>
            </a:r>
            <a:endParaRPr sz="2950">
              <a:latin typeface="Arial"/>
              <a:cs typeface="Arial"/>
            </a:endParaRPr>
          </a:p>
          <a:p>
            <a:pPr marL="389255" marR="5080">
              <a:lnSpc>
                <a:spcPct val="119700"/>
              </a:lnSpc>
            </a:pPr>
            <a:r>
              <a:rPr sz="2950" spc="60" dirty="0">
                <a:solidFill>
                  <a:srgbClr val="747474"/>
                </a:solidFill>
                <a:latin typeface="Arial"/>
                <a:cs typeface="Arial"/>
              </a:rPr>
              <a:t>Stock </a:t>
            </a:r>
            <a:r>
              <a:rPr sz="2950" spc="10" dirty="0">
                <a:solidFill>
                  <a:srgbClr val="747474"/>
                </a:solidFill>
                <a:latin typeface="Arial"/>
                <a:cs typeface="Arial"/>
              </a:rPr>
              <a:t>availability: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10 </a:t>
            </a:r>
            <a:r>
              <a:rPr sz="2950" spc="20" dirty="0">
                <a:solidFill>
                  <a:srgbClr val="747474"/>
                </a:solidFill>
                <a:latin typeface="Arial"/>
                <a:cs typeface="Arial"/>
              </a:rPr>
              <a:t>days </a:t>
            </a:r>
            <a:r>
              <a:rPr sz="2950" spc="35" dirty="0">
                <a:solidFill>
                  <a:srgbClr val="747474"/>
                </a:solidFill>
                <a:latin typeface="Arial"/>
                <a:cs typeface="Arial"/>
              </a:rPr>
              <a:t>from </a:t>
            </a:r>
            <a:r>
              <a:rPr sz="2950" spc="15" dirty="0">
                <a:solidFill>
                  <a:srgbClr val="747474"/>
                </a:solidFill>
                <a:latin typeface="Arial"/>
                <a:cs typeface="Arial"/>
              </a:rPr>
              <a:t>order</a:t>
            </a:r>
            <a:r>
              <a:rPr sz="2950" spc="-1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950" spc="85" dirty="0">
                <a:solidFill>
                  <a:srgbClr val="747474"/>
                </a:solidFill>
                <a:latin typeface="Arial"/>
                <a:cs typeface="Arial"/>
              </a:rPr>
              <a:t>to  </a:t>
            </a:r>
            <a:r>
              <a:rPr sz="2950" spc="5" dirty="0">
                <a:solidFill>
                  <a:srgbClr val="747474"/>
                </a:solidFill>
                <a:latin typeface="Arial"/>
                <a:cs typeface="Arial"/>
              </a:rPr>
              <a:t>delivery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337" y="5919172"/>
            <a:ext cx="8168640" cy="2276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50" b="1" spc="45" dirty="0">
                <a:latin typeface="Arial"/>
                <a:cs typeface="Arial"/>
              </a:rPr>
              <a:t>Medical </a:t>
            </a:r>
            <a:r>
              <a:rPr sz="2950" b="1" spc="10" dirty="0">
                <a:latin typeface="Arial"/>
                <a:cs typeface="Arial"/>
              </a:rPr>
              <a:t>Protection</a:t>
            </a:r>
            <a:r>
              <a:rPr sz="2950" b="1" spc="-40" dirty="0">
                <a:latin typeface="Arial"/>
                <a:cs typeface="Arial"/>
              </a:rPr>
              <a:t> </a:t>
            </a:r>
            <a:r>
              <a:rPr sz="2950" b="1" spc="-5" dirty="0">
                <a:latin typeface="Arial"/>
                <a:cs typeface="Arial"/>
              </a:rPr>
              <a:t>Clothing</a:t>
            </a:r>
            <a:endParaRPr sz="2950">
              <a:latin typeface="Arial"/>
              <a:cs typeface="Arial"/>
            </a:endParaRPr>
          </a:p>
          <a:p>
            <a:pPr marL="791845" marR="30480" indent="-377190">
              <a:lnSpc>
                <a:spcPct val="119700"/>
              </a:lnSpc>
              <a:spcBef>
                <a:spcPts val="1450"/>
              </a:spcBef>
              <a:buClr>
                <a:srgbClr val="747474"/>
              </a:buClr>
              <a:buSzPct val="74576"/>
              <a:buChar char="•"/>
              <a:tabLst>
                <a:tab pos="791845" algn="l"/>
                <a:tab pos="792480" algn="l"/>
              </a:tabLst>
            </a:pPr>
            <a:r>
              <a:rPr sz="2950" spc="40" dirty="0">
                <a:solidFill>
                  <a:srgbClr val="5C5C5C"/>
                </a:solidFill>
                <a:latin typeface="Arial"/>
                <a:cs typeface="Arial"/>
              </a:rPr>
              <a:t>Medical </a:t>
            </a:r>
            <a:r>
              <a:rPr sz="2950" spc="30" dirty="0">
                <a:solidFill>
                  <a:srgbClr val="5C5C5C"/>
                </a:solidFill>
                <a:latin typeface="Arial"/>
                <a:cs typeface="Arial"/>
              </a:rPr>
              <a:t>Protection </a:t>
            </a:r>
            <a:r>
              <a:rPr sz="2950" spc="40" dirty="0">
                <a:solidFill>
                  <a:srgbClr val="5C5C5C"/>
                </a:solidFill>
                <a:latin typeface="Arial"/>
                <a:cs typeface="Arial"/>
              </a:rPr>
              <a:t>for </a:t>
            </a:r>
            <a:r>
              <a:rPr sz="2950" spc="-15" dirty="0">
                <a:solidFill>
                  <a:srgbClr val="5C5C5C"/>
                </a:solidFill>
                <a:latin typeface="Arial"/>
                <a:cs typeface="Arial"/>
              </a:rPr>
              <a:t>all </a:t>
            </a:r>
            <a:r>
              <a:rPr sz="2950" spc="5" dirty="0">
                <a:solidFill>
                  <a:srgbClr val="5C5C5C"/>
                </a:solidFill>
                <a:latin typeface="Arial"/>
                <a:cs typeface="Arial"/>
              </a:rPr>
              <a:t>First </a:t>
            </a:r>
            <a:r>
              <a:rPr sz="2950" spc="10" dirty="0">
                <a:solidFill>
                  <a:srgbClr val="5C5C5C"/>
                </a:solidFill>
                <a:latin typeface="Arial"/>
                <a:cs typeface="Arial"/>
              </a:rPr>
              <a:t>Responders  </a:t>
            </a:r>
            <a:r>
              <a:rPr sz="2950" spc="30" dirty="0">
                <a:solidFill>
                  <a:srgbClr val="5C5C5C"/>
                </a:solidFill>
                <a:latin typeface="Arial"/>
                <a:cs typeface="Arial"/>
              </a:rPr>
              <a:t>or </a:t>
            </a:r>
            <a:r>
              <a:rPr sz="2950" dirty="0">
                <a:solidFill>
                  <a:srgbClr val="5C5C5C"/>
                </a:solidFill>
                <a:latin typeface="Arial"/>
                <a:cs typeface="Arial"/>
              </a:rPr>
              <a:t>cleaners </a:t>
            </a:r>
            <a:r>
              <a:rPr sz="2950" spc="30" dirty="0">
                <a:solidFill>
                  <a:srgbClr val="5C5C5C"/>
                </a:solidFill>
                <a:latin typeface="Arial"/>
                <a:cs typeface="Arial"/>
              </a:rPr>
              <a:t>or </a:t>
            </a:r>
            <a:r>
              <a:rPr sz="2950" spc="40" dirty="0">
                <a:solidFill>
                  <a:srgbClr val="5C5C5C"/>
                </a:solidFill>
                <a:latin typeface="Arial"/>
                <a:cs typeface="Arial"/>
              </a:rPr>
              <a:t>porter </a:t>
            </a:r>
            <a:r>
              <a:rPr sz="2950" spc="50" dirty="0">
                <a:solidFill>
                  <a:srgbClr val="5C5C5C"/>
                </a:solidFill>
                <a:latin typeface="Arial"/>
                <a:cs typeface="Arial"/>
              </a:rPr>
              <a:t>staﬀ </a:t>
            </a:r>
            <a:r>
              <a:rPr sz="2950" spc="60" dirty="0">
                <a:solidFill>
                  <a:srgbClr val="5C5C5C"/>
                </a:solidFill>
                <a:latin typeface="Arial"/>
                <a:cs typeface="Arial"/>
              </a:rPr>
              <a:t>who </a:t>
            </a:r>
            <a:r>
              <a:rPr sz="2950" spc="10" dirty="0">
                <a:solidFill>
                  <a:srgbClr val="5C5C5C"/>
                </a:solidFill>
                <a:latin typeface="Arial"/>
                <a:cs typeface="Arial"/>
              </a:rPr>
              <a:t>may </a:t>
            </a:r>
            <a:r>
              <a:rPr sz="2950" spc="50" dirty="0">
                <a:solidFill>
                  <a:srgbClr val="5C5C5C"/>
                </a:solidFill>
                <a:latin typeface="Arial"/>
                <a:cs typeface="Arial"/>
              </a:rPr>
              <a:t>come</a:t>
            </a:r>
            <a:r>
              <a:rPr sz="2950" spc="-190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950" spc="5" dirty="0">
                <a:solidFill>
                  <a:srgbClr val="5C5C5C"/>
                </a:solidFill>
                <a:latin typeface="Arial"/>
                <a:cs typeface="Arial"/>
              </a:rPr>
              <a:t>in  </a:t>
            </a:r>
            <a:r>
              <a:rPr sz="2950" spc="70" dirty="0">
                <a:solidFill>
                  <a:srgbClr val="5C5C5C"/>
                </a:solidFill>
                <a:latin typeface="Arial"/>
                <a:cs typeface="Arial"/>
              </a:rPr>
              <a:t>contact </a:t>
            </a:r>
            <a:r>
              <a:rPr sz="2950" spc="60" dirty="0">
                <a:solidFill>
                  <a:srgbClr val="5C5C5C"/>
                </a:solidFill>
                <a:latin typeface="Arial"/>
                <a:cs typeface="Arial"/>
              </a:rPr>
              <a:t>with </a:t>
            </a:r>
            <a:r>
              <a:rPr sz="2950" spc="-5" dirty="0">
                <a:solidFill>
                  <a:srgbClr val="5C5C5C"/>
                </a:solidFill>
                <a:latin typeface="Arial"/>
                <a:cs typeface="Arial"/>
              </a:rPr>
              <a:t>Dead</a:t>
            </a:r>
            <a:r>
              <a:rPr sz="2950" spc="-12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950" spc="35" dirty="0">
                <a:solidFill>
                  <a:srgbClr val="5C5C5C"/>
                </a:solidFill>
                <a:latin typeface="Arial"/>
                <a:cs typeface="Arial"/>
              </a:rPr>
              <a:t>Bodies</a:t>
            </a:r>
            <a:endParaRPr sz="2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286645" y="415806"/>
            <a:ext cx="5270900" cy="4240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3715" y="184694"/>
            <a:ext cx="3668568" cy="10209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78185" y="4794418"/>
            <a:ext cx="3225914" cy="2699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21490" y="9167568"/>
            <a:ext cx="2975459" cy="15281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6863" y="8610863"/>
            <a:ext cx="6058873" cy="2334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44058" y="6132840"/>
            <a:ext cx="2680546" cy="2188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61445" y="6120630"/>
            <a:ext cx="4642654" cy="518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19337" y="8397526"/>
            <a:ext cx="3484762" cy="2911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05701" y="1498610"/>
            <a:ext cx="5214500" cy="4973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8737" y="2387492"/>
            <a:ext cx="6151245" cy="1327785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50" b="1" spc="10" dirty="0">
                <a:latin typeface="Arial"/>
                <a:cs typeface="Arial"/>
              </a:rPr>
              <a:t>Nitrile </a:t>
            </a:r>
            <a:r>
              <a:rPr sz="2850" b="1" spc="-20" dirty="0">
                <a:latin typeface="Arial"/>
                <a:cs typeface="Arial"/>
              </a:rPr>
              <a:t>Glove </a:t>
            </a:r>
            <a:r>
              <a:rPr sz="2850" b="1" spc="220" dirty="0">
                <a:latin typeface="Arial"/>
                <a:cs typeface="Arial"/>
              </a:rPr>
              <a:t>- </a:t>
            </a:r>
            <a:r>
              <a:rPr sz="2850" b="1" spc="-10" dirty="0">
                <a:latin typeface="Arial"/>
                <a:cs typeface="Arial"/>
              </a:rPr>
              <a:t>Suppliers </a:t>
            </a:r>
            <a:r>
              <a:rPr sz="2850" b="1" spc="-45" dirty="0">
                <a:latin typeface="Arial"/>
                <a:cs typeface="Arial"/>
              </a:rPr>
              <a:t>in</a:t>
            </a:r>
            <a:r>
              <a:rPr sz="2850" b="1" spc="-240" dirty="0">
                <a:latin typeface="Arial"/>
                <a:cs typeface="Arial"/>
              </a:rPr>
              <a:t> </a:t>
            </a:r>
            <a:r>
              <a:rPr sz="2850" b="1" dirty="0">
                <a:latin typeface="Arial"/>
                <a:cs typeface="Arial"/>
              </a:rPr>
              <a:t>Thailand</a:t>
            </a:r>
            <a:endParaRPr sz="2850">
              <a:latin typeface="Arial"/>
              <a:cs typeface="Arial"/>
            </a:endParaRPr>
          </a:p>
          <a:p>
            <a:pPr marL="755015" indent="-366395">
              <a:lnSpc>
                <a:spcPct val="100000"/>
              </a:lnSpc>
              <a:spcBef>
                <a:spcPts val="1705"/>
              </a:spcBef>
              <a:buSzPct val="75438"/>
              <a:buChar char="•"/>
              <a:tabLst>
                <a:tab pos="755015" algn="l"/>
                <a:tab pos="755650" algn="l"/>
              </a:tabLst>
            </a:pPr>
            <a:r>
              <a:rPr sz="2850" spc="10" dirty="0">
                <a:solidFill>
                  <a:srgbClr val="747474"/>
                </a:solidFill>
                <a:latin typeface="Arial"/>
                <a:cs typeface="Arial"/>
              </a:rPr>
              <a:t>Blue </a:t>
            </a:r>
            <a:r>
              <a:rPr sz="2850" spc="15" dirty="0">
                <a:solidFill>
                  <a:srgbClr val="747474"/>
                </a:solidFill>
                <a:latin typeface="Arial"/>
                <a:cs typeface="Arial"/>
              </a:rPr>
              <a:t>Nitrile </a:t>
            </a:r>
            <a:r>
              <a:rPr sz="2850" spc="40" dirty="0">
                <a:solidFill>
                  <a:srgbClr val="747474"/>
                </a:solidFill>
                <a:latin typeface="Arial"/>
                <a:cs typeface="Arial"/>
              </a:rPr>
              <a:t>Medical</a:t>
            </a:r>
            <a:r>
              <a:rPr sz="2850" spc="-1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rgbClr val="747474"/>
                </a:solidFill>
                <a:latin typeface="Arial"/>
                <a:cs typeface="Arial"/>
              </a:rPr>
              <a:t>Glove</a:t>
            </a:r>
            <a:endParaRPr sz="2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2641" y="3644756"/>
            <a:ext cx="121920" cy="207835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215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15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15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15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2641" y="6394396"/>
            <a:ext cx="12192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2641" y="7420636"/>
            <a:ext cx="12192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8284" y="3689407"/>
            <a:ext cx="6595109" cy="464375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850" spc="20" dirty="0">
                <a:solidFill>
                  <a:srgbClr val="747474"/>
                </a:solidFill>
                <a:latin typeface="Arial"/>
                <a:cs typeface="Arial"/>
              </a:rPr>
              <a:t>Micro-Touch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50" spc="-15" dirty="0">
                <a:solidFill>
                  <a:srgbClr val="747474"/>
                </a:solidFill>
                <a:latin typeface="Arial"/>
                <a:cs typeface="Arial"/>
              </a:rPr>
              <a:t>S, </a:t>
            </a:r>
            <a:r>
              <a:rPr sz="2850" spc="70" dirty="0">
                <a:solidFill>
                  <a:srgbClr val="747474"/>
                </a:solidFill>
                <a:latin typeface="Arial"/>
                <a:cs typeface="Arial"/>
              </a:rPr>
              <a:t>M, </a:t>
            </a:r>
            <a:r>
              <a:rPr sz="2850" spc="10" dirty="0">
                <a:solidFill>
                  <a:srgbClr val="747474"/>
                </a:solidFill>
                <a:latin typeface="Arial"/>
                <a:cs typeface="Arial"/>
              </a:rPr>
              <a:t>L, </a:t>
            </a:r>
            <a:r>
              <a:rPr sz="2850" spc="-65" dirty="0">
                <a:solidFill>
                  <a:srgbClr val="747474"/>
                </a:solidFill>
                <a:latin typeface="Arial"/>
                <a:cs typeface="Arial"/>
              </a:rPr>
              <a:t>XL</a:t>
            </a:r>
            <a:r>
              <a:rPr sz="2850" spc="-5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850" spc="-20" dirty="0">
                <a:solidFill>
                  <a:srgbClr val="747474"/>
                </a:solidFill>
                <a:latin typeface="Arial"/>
                <a:cs typeface="Arial"/>
              </a:rPr>
              <a:t>Sizes</a:t>
            </a:r>
            <a:endParaRPr sz="2850"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</a:pPr>
            <a:r>
              <a:rPr sz="2850" spc="-40" dirty="0">
                <a:solidFill>
                  <a:srgbClr val="747474"/>
                </a:solidFill>
                <a:latin typeface="Arial"/>
                <a:cs typeface="Arial"/>
              </a:rPr>
              <a:t>Tested </a:t>
            </a:r>
            <a:r>
              <a:rPr sz="2850" spc="45" dirty="0">
                <a:solidFill>
                  <a:srgbClr val="747474"/>
                </a:solidFill>
                <a:latin typeface="Arial"/>
                <a:cs typeface="Arial"/>
              </a:rPr>
              <a:t>for </a:t>
            </a:r>
            <a:r>
              <a:rPr sz="2850" spc="-5" dirty="0">
                <a:solidFill>
                  <a:srgbClr val="747474"/>
                </a:solidFill>
                <a:latin typeface="Arial"/>
                <a:cs typeface="Arial"/>
              </a:rPr>
              <a:t>use </a:t>
            </a:r>
            <a:r>
              <a:rPr sz="2850" spc="65" dirty="0">
                <a:solidFill>
                  <a:srgbClr val="747474"/>
                </a:solidFill>
                <a:latin typeface="Arial"/>
                <a:cs typeface="Arial"/>
              </a:rPr>
              <a:t>with </a:t>
            </a:r>
            <a:r>
              <a:rPr sz="2850" spc="35" dirty="0">
                <a:solidFill>
                  <a:srgbClr val="747474"/>
                </a:solidFill>
                <a:latin typeface="Arial"/>
                <a:cs typeface="Arial"/>
              </a:rPr>
              <a:t>chemotherapy</a:t>
            </a:r>
            <a:r>
              <a:rPr sz="2850" spc="-9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850" spc="45" dirty="0">
                <a:solidFill>
                  <a:srgbClr val="747474"/>
                </a:solidFill>
                <a:latin typeface="Arial"/>
                <a:cs typeface="Arial"/>
              </a:rPr>
              <a:t>drugs  </a:t>
            </a:r>
            <a:r>
              <a:rPr sz="2850" spc="35" dirty="0">
                <a:solidFill>
                  <a:srgbClr val="747474"/>
                </a:solidFill>
                <a:latin typeface="Arial"/>
                <a:cs typeface="Arial"/>
              </a:rPr>
              <a:t>Protection </a:t>
            </a:r>
            <a:r>
              <a:rPr sz="2850" spc="40" dirty="0">
                <a:solidFill>
                  <a:srgbClr val="747474"/>
                </a:solidFill>
                <a:latin typeface="Arial"/>
                <a:cs typeface="Arial"/>
              </a:rPr>
              <a:t>from </a:t>
            </a:r>
            <a:r>
              <a:rPr sz="2850" spc="-80" dirty="0">
                <a:solidFill>
                  <a:srgbClr val="747474"/>
                </a:solidFill>
                <a:latin typeface="Arial"/>
                <a:cs typeface="Arial"/>
              </a:rPr>
              <a:t>Type </a:t>
            </a:r>
            <a:r>
              <a:rPr sz="2850" spc="-50" dirty="0">
                <a:solidFill>
                  <a:srgbClr val="747474"/>
                </a:solidFill>
                <a:latin typeface="Arial"/>
                <a:cs typeface="Arial"/>
              </a:rPr>
              <a:t>I </a:t>
            </a:r>
            <a:r>
              <a:rPr sz="2850" spc="20" dirty="0">
                <a:solidFill>
                  <a:srgbClr val="747474"/>
                </a:solidFill>
                <a:latin typeface="Arial"/>
                <a:cs typeface="Arial"/>
              </a:rPr>
              <a:t>latex </a:t>
            </a:r>
            <a:r>
              <a:rPr sz="2850" spc="-10" dirty="0">
                <a:solidFill>
                  <a:srgbClr val="747474"/>
                </a:solidFill>
                <a:latin typeface="Arial"/>
                <a:cs typeface="Arial"/>
              </a:rPr>
              <a:t>allergy </a:t>
            </a:r>
            <a:r>
              <a:rPr sz="2850" spc="10" dirty="0">
                <a:solidFill>
                  <a:srgbClr val="747474"/>
                </a:solidFill>
                <a:latin typeface="Arial"/>
                <a:cs typeface="Arial"/>
              </a:rPr>
              <a:t>in  </a:t>
            </a:r>
            <a:r>
              <a:rPr sz="2850" spc="5" dirty="0">
                <a:solidFill>
                  <a:srgbClr val="747474"/>
                </a:solidFill>
                <a:latin typeface="Arial"/>
                <a:cs typeface="Arial"/>
              </a:rPr>
              <a:t>Healthcare </a:t>
            </a:r>
            <a:r>
              <a:rPr sz="2850" spc="-10" dirty="0">
                <a:solidFill>
                  <a:srgbClr val="747474"/>
                </a:solidFill>
                <a:latin typeface="Arial"/>
                <a:cs typeface="Arial"/>
              </a:rPr>
              <a:t>Workers </a:t>
            </a:r>
            <a:r>
              <a:rPr sz="2850" spc="35" dirty="0">
                <a:solidFill>
                  <a:srgbClr val="747474"/>
                </a:solidFill>
                <a:latin typeface="Arial"/>
                <a:cs typeface="Arial"/>
              </a:rPr>
              <a:t>or patients  </a:t>
            </a:r>
            <a:r>
              <a:rPr sz="2850" spc="25" dirty="0">
                <a:solidFill>
                  <a:srgbClr val="747474"/>
                </a:solidFill>
                <a:latin typeface="Arial"/>
                <a:cs typeface="Arial"/>
              </a:rPr>
              <a:t>Standard, </a:t>
            </a:r>
            <a:r>
              <a:rPr sz="2850" spc="30" dirty="0">
                <a:solidFill>
                  <a:srgbClr val="747474"/>
                </a:solidFill>
                <a:latin typeface="Arial"/>
                <a:cs typeface="Arial"/>
              </a:rPr>
              <a:t>moderate </a:t>
            </a:r>
            <a:r>
              <a:rPr sz="2850" spc="20" dirty="0">
                <a:solidFill>
                  <a:srgbClr val="747474"/>
                </a:solidFill>
                <a:latin typeface="Arial"/>
                <a:cs typeface="Arial"/>
              </a:rPr>
              <a:t>risk examination  </a:t>
            </a:r>
            <a:r>
              <a:rPr sz="2850" spc="25" dirty="0">
                <a:solidFill>
                  <a:srgbClr val="747474"/>
                </a:solidFill>
                <a:latin typeface="Arial"/>
                <a:cs typeface="Arial"/>
              </a:rPr>
              <a:t>procedures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50" spc="-40" dirty="0">
                <a:solidFill>
                  <a:srgbClr val="747474"/>
                </a:solidFill>
                <a:latin typeface="Arial"/>
                <a:cs typeface="Arial"/>
              </a:rPr>
              <a:t>ISO </a:t>
            </a:r>
            <a:r>
              <a:rPr sz="2850" spc="10" dirty="0">
                <a:solidFill>
                  <a:srgbClr val="747474"/>
                </a:solidFill>
                <a:latin typeface="Arial"/>
                <a:cs typeface="Arial"/>
              </a:rPr>
              <a:t>13485, </a:t>
            </a:r>
            <a:r>
              <a:rPr sz="2850" spc="-40" dirty="0">
                <a:solidFill>
                  <a:srgbClr val="747474"/>
                </a:solidFill>
                <a:latin typeface="Arial"/>
                <a:cs typeface="Arial"/>
              </a:rPr>
              <a:t>ISO </a:t>
            </a:r>
            <a:r>
              <a:rPr sz="2850" spc="10" dirty="0">
                <a:solidFill>
                  <a:srgbClr val="747474"/>
                </a:solidFill>
                <a:latin typeface="Arial"/>
                <a:cs typeface="Arial"/>
              </a:rPr>
              <a:t>9001,</a:t>
            </a:r>
            <a:r>
              <a:rPr sz="2850" spc="8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850" spc="-40" dirty="0">
                <a:solidFill>
                  <a:srgbClr val="747474"/>
                </a:solidFill>
                <a:latin typeface="Arial"/>
                <a:cs typeface="Arial"/>
              </a:rPr>
              <a:t>ISO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50" spc="25" dirty="0">
                <a:solidFill>
                  <a:srgbClr val="747474"/>
                </a:solidFill>
                <a:latin typeface="Arial"/>
                <a:cs typeface="Arial"/>
              </a:rPr>
              <a:t>10993-10:2002</a:t>
            </a:r>
            <a:endParaRPr sz="2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5689" y="8409427"/>
            <a:ext cx="121920" cy="105219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215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150" dirty="0">
                <a:solidFill>
                  <a:srgbClr val="747474"/>
                </a:solidFill>
                <a:latin typeface="Arial"/>
                <a:cs typeface="Arial"/>
              </a:rPr>
              <a:t>•</a:t>
            </a:r>
            <a:endParaRPr sz="2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1333" y="8454077"/>
            <a:ext cx="6595109" cy="1565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5"/>
              </a:spcBef>
            </a:pPr>
            <a:r>
              <a:rPr sz="2850" spc="65" dirty="0">
                <a:solidFill>
                  <a:srgbClr val="747474"/>
                </a:solidFill>
                <a:latin typeface="Arial"/>
                <a:cs typeface="Arial"/>
              </a:rPr>
              <a:t>Stock </a:t>
            </a:r>
            <a:r>
              <a:rPr sz="2850" spc="10" dirty="0">
                <a:solidFill>
                  <a:srgbClr val="747474"/>
                </a:solidFill>
                <a:latin typeface="Arial"/>
                <a:cs typeface="Arial"/>
              </a:rPr>
              <a:t>availability: </a:t>
            </a:r>
            <a:r>
              <a:rPr sz="2850" spc="15" dirty="0">
                <a:solidFill>
                  <a:srgbClr val="747474"/>
                </a:solidFill>
                <a:latin typeface="Arial"/>
                <a:cs typeface="Arial"/>
              </a:rPr>
              <a:t>0 </a:t>
            </a:r>
            <a:r>
              <a:rPr sz="2850" spc="90" dirty="0">
                <a:solidFill>
                  <a:srgbClr val="747474"/>
                </a:solidFill>
                <a:latin typeface="Arial"/>
                <a:cs typeface="Arial"/>
              </a:rPr>
              <a:t>to </a:t>
            </a:r>
            <a:r>
              <a:rPr sz="2850" spc="15" dirty="0">
                <a:solidFill>
                  <a:srgbClr val="747474"/>
                </a:solidFill>
                <a:latin typeface="Arial"/>
                <a:cs typeface="Arial"/>
              </a:rPr>
              <a:t>7 </a:t>
            </a:r>
            <a:r>
              <a:rPr sz="2850" spc="25" dirty="0">
                <a:solidFill>
                  <a:srgbClr val="747474"/>
                </a:solidFill>
                <a:latin typeface="Arial"/>
                <a:cs typeface="Arial"/>
              </a:rPr>
              <a:t>days </a:t>
            </a:r>
            <a:r>
              <a:rPr sz="2850" spc="40" dirty="0">
                <a:solidFill>
                  <a:srgbClr val="747474"/>
                </a:solidFill>
                <a:latin typeface="Arial"/>
                <a:cs typeface="Arial"/>
              </a:rPr>
              <a:t>from</a:t>
            </a:r>
            <a:r>
              <a:rPr sz="2850" spc="-18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850" spc="20" dirty="0">
                <a:solidFill>
                  <a:srgbClr val="747474"/>
                </a:solidFill>
                <a:latin typeface="Arial"/>
                <a:cs typeface="Arial"/>
              </a:rPr>
              <a:t>order  </a:t>
            </a:r>
            <a:r>
              <a:rPr sz="2850" spc="15" dirty="0">
                <a:solidFill>
                  <a:srgbClr val="747474"/>
                </a:solidFill>
                <a:latin typeface="Arial"/>
                <a:cs typeface="Arial"/>
              </a:rPr>
              <a:t>Payment: </a:t>
            </a:r>
            <a:r>
              <a:rPr sz="2850" spc="125" dirty="0">
                <a:solidFill>
                  <a:srgbClr val="747474"/>
                </a:solidFill>
                <a:latin typeface="Arial"/>
                <a:cs typeface="Arial"/>
              </a:rPr>
              <a:t>50% </a:t>
            </a:r>
            <a:r>
              <a:rPr sz="2850" spc="65" dirty="0">
                <a:solidFill>
                  <a:srgbClr val="747474"/>
                </a:solidFill>
                <a:latin typeface="Arial"/>
                <a:cs typeface="Arial"/>
              </a:rPr>
              <a:t>with </a:t>
            </a:r>
            <a:r>
              <a:rPr sz="2850" spc="-35" dirty="0">
                <a:solidFill>
                  <a:srgbClr val="747474"/>
                </a:solidFill>
                <a:latin typeface="Arial"/>
                <a:cs typeface="Arial"/>
              </a:rPr>
              <a:t>PO </a:t>
            </a:r>
            <a:r>
              <a:rPr sz="2850" spc="30" dirty="0">
                <a:solidFill>
                  <a:srgbClr val="747474"/>
                </a:solidFill>
                <a:latin typeface="Arial"/>
                <a:cs typeface="Arial"/>
              </a:rPr>
              <a:t>and </a:t>
            </a:r>
            <a:r>
              <a:rPr sz="2850" spc="125" dirty="0">
                <a:solidFill>
                  <a:srgbClr val="747474"/>
                </a:solidFill>
                <a:latin typeface="Arial"/>
                <a:cs typeface="Arial"/>
              </a:rPr>
              <a:t>50% </a:t>
            </a:r>
            <a:r>
              <a:rPr sz="2850" spc="65" dirty="0">
                <a:solidFill>
                  <a:srgbClr val="747474"/>
                </a:solidFill>
                <a:latin typeface="Arial"/>
                <a:cs typeface="Arial"/>
              </a:rPr>
              <a:t>with  </a:t>
            </a:r>
            <a:r>
              <a:rPr sz="2850" spc="-20" dirty="0">
                <a:solidFill>
                  <a:srgbClr val="747474"/>
                </a:solidFill>
                <a:latin typeface="Arial"/>
                <a:cs typeface="Arial"/>
              </a:rPr>
              <a:t>AWB</a:t>
            </a:r>
            <a:endParaRPr sz="28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19495" y="6111968"/>
            <a:ext cx="6386813" cy="5196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14419" y="283031"/>
            <a:ext cx="5689680" cy="5825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34728" y="1222484"/>
            <a:ext cx="680910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50" spc="-95" dirty="0">
                <a:solidFill>
                  <a:srgbClr val="008F00"/>
                </a:solidFill>
              </a:rPr>
              <a:t>Front </a:t>
            </a:r>
            <a:r>
              <a:rPr sz="4750" spc="-120" dirty="0">
                <a:solidFill>
                  <a:srgbClr val="008F00"/>
                </a:solidFill>
              </a:rPr>
              <a:t>Line </a:t>
            </a:r>
            <a:r>
              <a:rPr sz="4750" spc="-90" dirty="0">
                <a:solidFill>
                  <a:srgbClr val="008F00"/>
                </a:solidFill>
              </a:rPr>
              <a:t>Health</a:t>
            </a:r>
            <a:r>
              <a:rPr sz="4750" spc="160" dirty="0">
                <a:solidFill>
                  <a:srgbClr val="008F00"/>
                </a:solidFill>
              </a:rPr>
              <a:t> </a:t>
            </a:r>
            <a:r>
              <a:rPr sz="4750" spc="-85" dirty="0">
                <a:solidFill>
                  <a:srgbClr val="008F00"/>
                </a:solidFill>
              </a:rPr>
              <a:t>Workers</a:t>
            </a:r>
            <a:endParaRPr sz="47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744</Words>
  <Application>Microsoft Office PowerPoint</Application>
  <PresentationFormat>Custom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Times New Roman</vt:lpstr>
      <vt:lpstr>Office Theme</vt:lpstr>
      <vt:lpstr>PowerPoint Presentation</vt:lpstr>
      <vt:lpstr>Meeting Our Community’s Needs</vt:lpstr>
      <vt:lpstr>Serving the General Public</vt:lpstr>
      <vt:lpstr>Serving the General Public</vt:lpstr>
      <vt:lpstr>Front Line Health Workers</vt:lpstr>
      <vt:lpstr>Front Line Health Workers</vt:lpstr>
      <vt:lpstr>Front Line Health Workers</vt:lpstr>
      <vt:lpstr>Front Line Health Workers</vt:lpstr>
      <vt:lpstr>Front Line Health Workers</vt:lpstr>
      <vt:lpstr>Your Actions, serving the People</vt:lpstr>
      <vt:lpstr>DELIVERING 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ULV Alabama Trusted Supply Chain Made Easy</dc:title>
  <cp:lastModifiedBy>Insights1</cp:lastModifiedBy>
  <cp:revision>6</cp:revision>
  <dcterms:created xsi:type="dcterms:W3CDTF">2020-06-08T18:53:55Z</dcterms:created>
  <dcterms:modified xsi:type="dcterms:W3CDTF">2020-06-10T04:11:31Z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2020-05-29T00:00:00Z</vt:filetime>
  </property>
  <property fmtid="{D5CDD505-2E9C-101B-9397-08002B2CF9AE}" pid="3" name="Creator">
    <vt:lpwstr>Keynote</vt:lpwstr>
  </property>
  <property fmtid="{D5CDD505-2E9C-101B-9397-08002B2CF9AE}" pid="4" name="LastSaved">
    <vt:filetime>2020-06-08T00:00:00Z</vt:filetime>
  </property>
</Properties>
</file>